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9"/>
  </p:notesMasterIdLst>
  <p:sldIdLst>
    <p:sldId id="434" r:id="rId3"/>
    <p:sldId id="387" r:id="rId4"/>
    <p:sldId id="256" r:id="rId5"/>
    <p:sldId id="409" r:id="rId6"/>
    <p:sldId id="258" r:id="rId7"/>
    <p:sldId id="259" r:id="rId8"/>
    <p:sldId id="350" r:id="rId9"/>
    <p:sldId id="430" r:id="rId10"/>
    <p:sldId id="349" r:id="rId11"/>
    <p:sldId id="276" r:id="rId12"/>
    <p:sldId id="478" r:id="rId13"/>
    <p:sldId id="277" r:id="rId14"/>
    <p:sldId id="278" r:id="rId15"/>
    <p:sldId id="287" r:id="rId16"/>
    <p:sldId id="351" r:id="rId17"/>
    <p:sldId id="283" r:id="rId18"/>
    <p:sldId id="282" r:id="rId19"/>
    <p:sldId id="352" r:id="rId20"/>
    <p:sldId id="280" r:id="rId21"/>
    <p:sldId id="470" r:id="rId22"/>
    <p:sldId id="468" r:id="rId23"/>
    <p:sldId id="353" r:id="rId24"/>
    <p:sldId id="463" r:id="rId25"/>
    <p:sldId id="469" r:id="rId26"/>
    <p:sldId id="460" r:id="rId27"/>
    <p:sldId id="285" r:id="rId28"/>
  </p:sldIdLst>
  <p:sldSz cx="9144000" cy="6858000" type="screen4x3"/>
  <p:notesSz cx="6858000" cy="9144000"/>
  <p:defaultTextStyle>
    <a:defPPr>
      <a:defRPr lang="zh-CN"/>
    </a:defPPr>
    <a:lvl1pPr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1pPr>
    <a:lvl2pPr marL="457200"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2pPr>
    <a:lvl3pPr marL="914400"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3pPr>
    <a:lvl4pPr marL="1371600"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4pPr>
    <a:lvl5pPr marL="1828800" algn="l" rtl="0" fontAlgn="base">
      <a:lnSpc>
        <a:spcPct val="85000"/>
      </a:lnSpc>
      <a:spcBef>
        <a:spcPct val="50000"/>
      </a:spcBef>
      <a:spcAft>
        <a:spcPct val="0"/>
      </a:spcAft>
      <a:buFont typeface="Arial" panose="020B0604020202020204" pitchFamily="34" charset="0"/>
      <a:defRPr sz="2000" b="1" kern="1200">
        <a:solidFill>
          <a:srgbClr val="FF0000"/>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sz="2000" b="1" kern="1200">
        <a:solidFill>
          <a:srgbClr val="FF0000"/>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sz="2000" b="1" kern="1200">
        <a:solidFill>
          <a:srgbClr val="FF0000"/>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sz="2000" b="1" kern="1200">
        <a:solidFill>
          <a:srgbClr val="FF0000"/>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sz="2000" b="1" kern="1200">
        <a:solidFill>
          <a:srgbClr val="FF0000"/>
        </a:solidFill>
        <a:latin typeface="Times New Roman" panose="02020603050405020304" pitchFamily="18"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7071D"/>
    <a:srgbClr val="E1EE10"/>
    <a:srgbClr val="F9FBFA"/>
    <a:srgbClr val="E4E6A6"/>
    <a:srgbClr val="000066"/>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712" autoAdjust="0"/>
  </p:normalViewPr>
  <p:slideViewPr>
    <p:cSldViewPr>
      <p:cViewPr varScale="1">
        <p:scale>
          <a:sx n="81" d="100"/>
          <a:sy n="81" d="100"/>
        </p:scale>
        <p:origin x="1498" y="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lvl1pPr>
          </a:lstStyle>
          <a:p>
            <a:fld id="{D2A48B96-639E-45A3-A0BA-2464DFDB1FAA}" type="datetimeFigureOut">
              <a:rPr lang="zh-CN" altLang="en-US"/>
              <a:t>2020/3/27</a:t>
            </a:fld>
            <a:endParaRPr lang="zh-CN" altLang="en-US"/>
          </a:p>
        </p:txBody>
      </p:sp>
      <p:sp>
        <p:nvSpPr>
          <p:cNvPr id="5124"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ln>
        </p:spPr>
      </p:sp>
      <p:sp>
        <p:nvSpPr>
          <p:cNvPr id="5125" name="备注占位符 4"/>
          <p:cNvSpPr>
            <a:spLocks noGrp="1" noChangeArrowheads="1"/>
          </p:cNvSpPr>
          <p:nvPr>
            <p:ph type="body" sz="quarter" idx="9"/>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vl1pPr>
          </a:lstStyle>
          <a:p>
            <a:fld id="{EB6A6456-1E48-4B26-BA08-12B722C13BB6}"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p:cNvSpPr>
          <p:nvPr>
            <p:ph type="sldImg" idx="4294967295"/>
          </p:nvPr>
        </p:nvSpPr>
        <p:spPr>
          <a:ln>
            <a:miter lim="800000"/>
          </a:ln>
        </p:spPr>
      </p:sp>
      <p:sp>
        <p:nvSpPr>
          <p:cNvPr id="7170" name="文本占位符 2"/>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auto">
            <a:xfrm>
              <a:off x="0" y="0"/>
              <a:ext cx="2208" cy="4320"/>
            </a:xfrm>
            <a:prstGeom prst="rect">
              <a:avLst/>
            </a:prstGeom>
            <a:gradFill rotWithShape="0">
              <a:gsLst>
                <a:gs pos="0">
                  <a:schemeClr val="folHlink"/>
                </a:gs>
                <a:gs pos="100000">
                  <a:schemeClr val="bg1"/>
                </a:gs>
              </a:gsLst>
              <a:lin ang="0" scaled="1"/>
            </a:gradFill>
            <a:ln w="9525">
              <a:noFill/>
              <a:miter lim="800000"/>
            </a:ln>
          </p:spPr>
          <p:txBody>
            <a:bodyPr wrap="none" anchor="ctr"/>
            <a:lstStyle/>
            <a:p>
              <a:pPr algn="ctr">
                <a:lnSpc>
                  <a:spcPct val="100000"/>
                </a:lnSpc>
                <a:spcBef>
                  <a:spcPct val="0"/>
                </a:spcBef>
                <a:defRPr/>
              </a:pPr>
              <a:endParaRPr lang="zh-CN" altLang="zh-CN" sz="2400" b="0">
                <a:solidFill>
                  <a:schemeClr val="tx1"/>
                </a:solidFill>
                <a:ea typeface="宋体" panose="02010600030101010101" pitchFamily="2" charset="-122"/>
              </a:endParaRPr>
            </a:p>
          </p:txBody>
        </p:sp>
        <p:sp>
          <p:nvSpPr>
            <p:cNvPr id="6" name="Rectangle 4"/>
            <p:cNvSpPr>
              <a:spLocks noChangeArrowheads="1"/>
            </p:cNvSpPr>
            <p:nvPr/>
          </p:nvSpPr>
          <p:spPr bwMode="auto">
            <a:xfrm>
              <a:off x="1081" y="1065"/>
              <a:ext cx="4679" cy="1596"/>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p:nvSpPr>
            <p:spPr bwMode="auto">
              <a:xfrm>
                <a:off x="361" y="2257"/>
                <a:ext cx="363" cy="404"/>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9" name="Rectangle 7"/>
              <p:cNvSpPr>
                <a:spLocks noChangeArrowheads="1"/>
              </p:cNvSpPr>
              <p:nvPr/>
            </p:nvSpPr>
            <p:spPr bwMode="auto">
              <a:xfrm>
                <a:off x="1081" y="1065"/>
                <a:ext cx="362" cy="405"/>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 name="Rectangle 8"/>
              <p:cNvSpPr>
                <a:spLocks noChangeArrowheads="1"/>
              </p:cNvSpPr>
              <p:nvPr/>
            </p:nvSpPr>
            <p:spPr bwMode="auto">
              <a:xfrm>
                <a:off x="1437" y="672"/>
                <a:ext cx="369" cy="400"/>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1" name="Rectangle 9"/>
              <p:cNvSpPr>
                <a:spLocks noChangeArrowheads="1"/>
              </p:cNvSpPr>
              <p:nvPr/>
            </p:nvSpPr>
            <p:spPr bwMode="auto">
              <a:xfrm>
                <a:off x="719" y="2257"/>
                <a:ext cx="368" cy="404"/>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2" name="Rectangle 10"/>
              <p:cNvSpPr>
                <a:spLocks noChangeArrowheads="1"/>
              </p:cNvSpPr>
              <p:nvPr/>
            </p:nvSpPr>
            <p:spPr bwMode="auto">
              <a:xfrm>
                <a:off x="1437" y="1065"/>
                <a:ext cx="369" cy="405"/>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3" name="Rectangle 11"/>
              <p:cNvSpPr>
                <a:spLocks noChangeArrowheads="1"/>
              </p:cNvSpPr>
              <p:nvPr/>
            </p:nvSpPr>
            <p:spPr bwMode="auto">
              <a:xfrm>
                <a:off x="719" y="1464"/>
                <a:ext cx="368" cy="399"/>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4" name="Rectangle 12"/>
              <p:cNvSpPr>
                <a:spLocks noChangeArrowheads="1"/>
              </p:cNvSpPr>
              <p:nvPr/>
            </p:nvSpPr>
            <p:spPr bwMode="auto">
              <a:xfrm>
                <a:off x="0" y="1464"/>
                <a:ext cx="367" cy="399"/>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5" name="Rectangle 13"/>
              <p:cNvSpPr>
                <a:spLocks noChangeArrowheads="1"/>
              </p:cNvSpPr>
              <p:nvPr/>
            </p:nvSpPr>
            <p:spPr bwMode="auto">
              <a:xfrm>
                <a:off x="1081" y="1464"/>
                <a:ext cx="362" cy="399"/>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6" name="Rectangle 14"/>
              <p:cNvSpPr>
                <a:spLocks noChangeArrowheads="1"/>
              </p:cNvSpPr>
              <p:nvPr/>
            </p:nvSpPr>
            <p:spPr bwMode="auto">
              <a:xfrm>
                <a:off x="361" y="1857"/>
                <a:ext cx="363" cy="406"/>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7" name="Rectangle 15"/>
              <p:cNvSpPr>
                <a:spLocks noChangeArrowheads="1"/>
              </p:cNvSpPr>
              <p:nvPr/>
            </p:nvSpPr>
            <p:spPr bwMode="auto">
              <a:xfrm>
                <a:off x="719" y="1857"/>
                <a:ext cx="368" cy="406"/>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grpSp>
      </p:grpSp>
      <p:sp>
        <p:nvSpPr>
          <p:cNvPr id="1333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a:t>单击此处编辑母版标题样式</a:t>
            </a:r>
          </a:p>
        </p:txBody>
      </p:sp>
      <p:sp>
        <p:nvSpPr>
          <p:cNvPr id="13332"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a:defRPr/>
            </a:lvl1pPr>
          </a:lstStyle>
          <a:p>
            <a:fld id="{972EB912-B3E2-4B72-B12C-16847B12C77B}"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79A73F63-6985-4BE6-8FF0-1E04B516E728}"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6D39ED1D-F46A-4118-BC0A-24154AF37ED6}"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noProof="1"/>
              <a:t>单击此处编辑母版标题样式</a:t>
            </a:r>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fld id="{3E8F2080-205E-44A9-BFF4-C5A6E37F97E4}" type="slidenum">
              <a:rPr lang="en-US" altLang="zh-CN"/>
              <a:t>‹#›</a:t>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auto">
            <a:xfrm>
              <a:off x="0" y="0"/>
              <a:ext cx="2208" cy="4320"/>
            </a:xfrm>
            <a:prstGeom prst="rect">
              <a:avLst/>
            </a:prstGeom>
            <a:gradFill rotWithShape="0">
              <a:gsLst>
                <a:gs pos="0">
                  <a:schemeClr val="folHlink"/>
                </a:gs>
                <a:gs pos="100000">
                  <a:schemeClr val="bg1"/>
                </a:gs>
              </a:gsLst>
              <a:lin ang="0" scaled="1"/>
            </a:gradFill>
            <a:ln w="9525">
              <a:noFill/>
              <a:miter lim="800000"/>
            </a:ln>
          </p:spPr>
          <p:txBody>
            <a:bodyPr wrap="none" anchor="ctr"/>
            <a:lstStyle/>
            <a:p>
              <a:pPr algn="ctr">
                <a:lnSpc>
                  <a:spcPct val="100000"/>
                </a:lnSpc>
                <a:spcBef>
                  <a:spcPct val="0"/>
                </a:spcBef>
                <a:defRPr/>
              </a:pPr>
              <a:endParaRPr lang="zh-CN" altLang="zh-CN" sz="2400" b="0">
                <a:solidFill>
                  <a:schemeClr val="tx1"/>
                </a:solidFill>
                <a:ea typeface="宋体" panose="02010600030101010101" pitchFamily="2" charset="-122"/>
              </a:endParaRPr>
            </a:p>
          </p:txBody>
        </p:sp>
        <p:sp>
          <p:nvSpPr>
            <p:cNvPr id="6" name="Rectangle 4"/>
            <p:cNvSpPr>
              <a:spLocks noChangeArrowheads="1"/>
            </p:cNvSpPr>
            <p:nvPr/>
          </p:nvSpPr>
          <p:spPr bwMode="auto">
            <a:xfrm>
              <a:off x="1081" y="1065"/>
              <a:ext cx="4679" cy="1596"/>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p:nvSpPr>
            <p:spPr bwMode="auto">
              <a:xfrm>
                <a:off x="361" y="2257"/>
                <a:ext cx="363" cy="404"/>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9" name="Rectangle 7"/>
              <p:cNvSpPr>
                <a:spLocks noChangeArrowheads="1"/>
              </p:cNvSpPr>
              <p:nvPr/>
            </p:nvSpPr>
            <p:spPr bwMode="auto">
              <a:xfrm>
                <a:off x="1081" y="1065"/>
                <a:ext cx="362" cy="405"/>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 name="Rectangle 8"/>
              <p:cNvSpPr>
                <a:spLocks noChangeArrowheads="1"/>
              </p:cNvSpPr>
              <p:nvPr/>
            </p:nvSpPr>
            <p:spPr bwMode="auto">
              <a:xfrm>
                <a:off x="1437" y="672"/>
                <a:ext cx="369" cy="400"/>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1" name="Rectangle 9"/>
              <p:cNvSpPr>
                <a:spLocks noChangeArrowheads="1"/>
              </p:cNvSpPr>
              <p:nvPr/>
            </p:nvSpPr>
            <p:spPr bwMode="auto">
              <a:xfrm>
                <a:off x="719" y="2257"/>
                <a:ext cx="368" cy="404"/>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2" name="Rectangle 10"/>
              <p:cNvSpPr>
                <a:spLocks noChangeArrowheads="1"/>
              </p:cNvSpPr>
              <p:nvPr/>
            </p:nvSpPr>
            <p:spPr bwMode="auto">
              <a:xfrm>
                <a:off x="1437" y="1065"/>
                <a:ext cx="369" cy="405"/>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3" name="Rectangle 11"/>
              <p:cNvSpPr>
                <a:spLocks noChangeArrowheads="1"/>
              </p:cNvSpPr>
              <p:nvPr/>
            </p:nvSpPr>
            <p:spPr bwMode="auto">
              <a:xfrm>
                <a:off x="719" y="1464"/>
                <a:ext cx="368" cy="399"/>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4" name="Rectangle 12"/>
              <p:cNvSpPr>
                <a:spLocks noChangeArrowheads="1"/>
              </p:cNvSpPr>
              <p:nvPr/>
            </p:nvSpPr>
            <p:spPr bwMode="auto">
              <a:xfrm>
                <a:off x="0" y="1464"/>
                <a:ext cx="367" cy="399"/>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5" name="Rectangle 13"/>
              <p:cNvSpPr>
                <a:spLocks noChangeArrowheads="1"/>
              </p:cNvSpPr>
              <p:nvPr/>
            </p:nvSpPr>
            <p:spPr bwMode="auto">
              <a:xfrm>
                <a:off x="1081" y="1464"/>
                <a:ext cx="362" cy="399"/>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6" name="Rectangle 14"/>
              <p:cNvSpPr>
                <a:spLocks noChangeArrowheads="1"/>
              </p:cNvSpPr>
              <p:nvPr/>
            </p:nvSpPr>
            <p:spPr bwMode="auto">
              <a:xfrm>
                <a:off x="361" y="1857"/>
                <a:ext cx="363" cy="406"/>
              </a:xfrm>
              <a:prstGeom prst="rect">
                <a:avLst/>
              </a:prstGeom>
              <a:solidFill>
                <a:schemeClr val="folHlink"/>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7" name="Rectangle 15"/>
              <p:cNvSpPr>
                <a:spLocks noChangeArrowheads="1"/>
              </p:cNvSpPr>
              <p:nvPr/>
            </p:nvSpPr>
            <p:spPr bwMode="auto">
              <a:xfrm>
                <a:off x="719" y="1857"/>
                <a:ext cx="368" cy="406"/>
              </a:xfrm>
              <a:prstGeom prst="rect">
                <a:avLst/>
              </a:prstGeom>
              <a:solidFill>
                <a:schemeClr val="accent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grpSp>
      </p:grpSp>
      <p:sp>
        <p:nvSpPr>
          <p:cNvPr id="1333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a:t>单击此处编辑母版标题样式</a:t>
            </a:r>
          </a:p>
        </p:txBody>
      </p:sp>
      <p:sp>
        <p:nvSpPr>
          <p:cNvPr id="13332"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a:defRPr/>
            </a:lvl1pPr>
          </a:lstStyle>
          <a:p>
            <a:fld id="{35B763F1-4012-4D7E-946B-1E532F8C076F}"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38A900B9-AF11-42B7-AFC2-913B4F1C080A}"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D0EC5B63-CD71-40E8-83A1-44BAF2AB16BC}"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145EF9D8-67A6-4F8A-9D26-3F49F9C2D49D}" type="slidenum">
              <a:rPr lang="en-US" altLang="zh-CN"/>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2"/>
          <p:cNvSpPr>
            <a:spLocks noGrp="1" noChangeArrowheads="1"/>
          </p:cNvSpPr>
          <p:nvPr>
            <p:ph type="ftr" sz="quarter"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fld id="{27C4A40F-75AC-4D52-AA6A-FA87651FB658}" type="slidenum">
              <a:rPr lang="en-US" altLang="zh-CN"/>
              <a:t>‹#›</a:t>
            </a:fld>
            <a:endParaRPr lang="en-US" altLang="zh-CN"/>
          </a:p>
        </p:txBody>
      </p:sp>
      <p:sp>
        <p:nvSpPr>
          <p:cNvPr id="9"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fld id="{AF7C7A75-CC7C-414F-82C7-20E717BFE73A}" type="slidenum">
              <a:rPr lang="en-US" altLang="zh-CN"/>
              <a:t>‹#›</a:t>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a:defRPr/>
            </a:lvl1pPr>
          </a:lstStyle>
          <a:p>
            <a:fld id="{33D10803-F73D-4A4A-9070-DE82786ED530}" type="slidenum">
              <a:rPr lang="en-US" altLang="zh-CN"/>
              <a:t>‹#›</a:t>
            </a:fld>
            <a:endParaRPr lang="en-US" altLang="zh-CN"/>
          </a:p>
        </p:txBody>
      </p:sp>
      <p:sp>
        <p:nvSpPr>
          <p:cNvPr id="4"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E56ED61C-31B8-4054-9388-F66BAF363124}"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CCD275B0-7F85-4354-BD13-AC1B0484C7BC}" type="slidenum">
              <a:rPr lang="en-US" altLang="zh-CN"/>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4C03C95B-0DBB-4FF9-9DDB-889F44835785}" type="slidenum">
              <a:rPr lang="en-US" altLang="zh-CN"/>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908F4B8E-C676-4F42-8B80-8340E23EDA6B}"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C27EA0A0-9996-470F-9331-A2E5AE5CE869}"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noProof="1"/>
              <a:t>单击此处编辑母版标题样式</a:t>
            </a:r>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fld id="{814BDEF7-7C48-418F-AC03-23580E03EB09}" type="slidenum">
              <a:rPr lang="en-US" altLang="zh-CN"/>
              <a:t>‹#›</a:t>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5A271AF3-D49E-4A6E-9066-6F3CE8D54431}"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90160E11-1202-4604-A993-83CFB961786B}" type="slidenum">
              <a:rPr lang="en-US" altLang="zh-CN"/>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2"/>
          <p:cNvSpPr>
            <a:spLocks noGrp="1" noChangeArrowheads="1"/>
          </p:cNvSpPr>
          <p:nvPr>
            <p:ph type="ftr" sz="quarter"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fld id="{125E5C65-648D-4745-8F7A-98402C4A9003}" type="slidenum">
              <a:rPr lang="en-US" altLang="zh-CN"/>
              <a:t>‹#›</a:t>
            </a:fld>
            <a:endParaRPr lang="en-US" altLang="zh-CN"/>
          </a:p>
        </p:txBody>
      </p:sp>
      <p:sp>
        <p:nvSpPr>
          <p:cNvPr id="9"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fld id="{62C8C76F-39E3-451F-821E-7C0FBE4797BC}" type="slidenum">
              <a:rPr lang="en-US" altLang="zh-CN"/>
              <a:t>‹#›</a:t>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a:defRPr/>
            </a:lvl1pPr>
          </a:lstStyle>
          <a:p>
            <a:fld id="{69E263FA-189D-4BF7-B38B-831B7E1475D0}" type="slidenum">
              <a:rPr lang="en-US" altLang="zh-CN"/>
              <a:t>‹#›</a:t>
            </a:fld>
            <a:endParaRPr lang="en-US" altLang="zh-CN"/>
          </a:p>
        </p:txBody>
      </p:sp>
      <p:sp>
        <p:nvSpPr>
          <p:cNvPr id="4"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EE5FEF2C-2482-4C0D-8CB7-E31DCDCBC101}" type="slidenum">
              <a:rPr lang="en-US" altLang="zh-CN"/>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B3D7C9AE-0623-43E1-AEA7-B28D096C6DAD}" type="slidenum">
              <a:rPr lang="en-US" altLang="zh-CN"/>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lnSpc>
                <a:spcPct val="100000"/>
              </a:lnSpc>
              <a:spcBef>
                <a:spcPct val="0"/>
              </a:spcBef>
              <a:buFontTx/>
              <a:buNone/>
              <a:defRPr kumimoji="0" sz="1200" b="0">
                <a:solidFill>
                  <a:schemeClr val="tx1"/>
                </a:solidFill>
                <a:effectLst/>
                <a:latin typeface="+mn-lt"/>
                <a:ea typeface="+mn-ea"/>
              </a:defRPr>
            </a:lvl1pPr>
          </a:lstStyle>
          <a:p>
            <a:pPr>
              <a:defRPr/>
            </a:pPr>
            <a:endParaRPr lang="en-US" altLang="zh-CN"/>
          </a:p>
        </p:txBody>
      </p:sp>
      <p:sp>
        <p:nvSpPr>
          <p:cNvPr id="12291"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lnSpc>
                <a:spcPct val="100000"/>
              </a:lnSpc>
              <a:spcBef>
                <a:spcPct val="0"/>
              </a:spcBef>
              <a:defRPr sz="1200" b="0">
                <a:solidFill>
                  <a:schemeClr val="tx1"/>
                </a:solidFill>
                <a:latin typeface="Arial Black" panose="020B0A04020102020204" pitchFamily="34" charset="0"/>
                <a:ea typeface="宋体" panose="02010600030101010101" pitchFamily="2" charset="-122"/>
              </a:defRPr>
            </a:lvl1pPr>
          </a:lstStyle>
          <a:p>
            <a:fld id="{17705513-A82D-4905-9BF3-369CB32FFA24}" type="slidenum">
              <a:rPr lang="en-US" altLang="zh-CN"/>
              <a:t>‹#›</a:t>
            </a:fld>
            <a:endParaRPr lang="en-US" altLang="zh-CN"/>
          </a:p>
        </p:txBody>
      </p:sp>
      <p:grpSp>
        <p:nvGrpSpPr>
          <p:cNvPr id="1028" name="Group 4"/>
          <p:cNvGrpSpPr/>
          <p:nvPr/>
        </p:nvGrpSpPr>
        <p:grpSpPr bwMode="auto">
          <a:xfrm>
            <a:off x="0" y="0"/>
            <a:ext cx="9144000" cy="546100"/>
            <a:chOff x="0" y="0"/>
            <a:chExt cx="5760" cy="344"/>
          </a:xfrm>
        </p:grpSpPr>
        <p:sp>
          <p:nvSpPr>
            <p:cNvPr id="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ln>
          </p:spPr>
          <p:txBody>
            <a:bodyPr wrap="none" anchor="ctr"/>
            <a:lstStyle/>
            <a:p>
              <a:pPr algn="ctr">
                <a:lnSpc>
                  <a:spcPct val="100000"/>
                </a:lnSpc>
                <a:spcBef>
                  <a:spcPct val="0"/>
                </a:spcBef>
                <a:defRPr/>
              </a:pPr>
              <a:endParaRPr lang="zh-CN" altLang="zh-CN" sz="2400" b="0">
                <a:solidFill>
                  <a:schemeClr val="tx1"/>
                </a:solidFill>
                <a:ea typeface="宋体" panose="02010600030101010101" pitchFamily="2" charset="-122"/>
              </a:endParaRPr>
            </a:p>
          </p:txBody>
        </p:sp>
        <p:sp>
          <p:nvSpPr>
            <p:cNvPr id="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31" name="Rectangle 7"/>
            <p:cNvSpPr>
              <a:spLocks noChangeArrowheads="1"/>
            </p:cNvSpPr>
            <p:nvPr/>
          </p:nvSpPr>
          <p:spPr bwMode="auto">
            <a:xfrm>
              <a:off x="258" y="85"/>
              <a:ext cx="87" cy="89"/>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2" name="Rectangle 8"/>
            <p:cNvSpPr>
              <a:spLocks noChangeArrowheads="1"/>
            </p:cNvSpPr>
            <p:nvPr/>
          </p:nvSpPr>
          <p:spPr bwMode="auto">
            <a:xfrm>
              <a:off x="345" y="0"/>
              <a:ext cx="88" cy="87"/>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3" name="Rectangle 9"/>
            <p:cNvSpPr>
              <a:spLocks noChangeArrowheads="1"/>
            </p:cNvSpPr>
            <p:nvPr/>
          </p:nvSpPr>
          <p:spPr bwMode="auto">
            <a:xfrm>
              <a:off x="345" y="85"/>
              <a:ext cx="88" cy="89"/>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sp>
          <p:nvSpPr>
            <p:cNvPr id="1034" name="Rectangle 10"/>
            <p:cNvSpPr>
              <a:spLocks noChangeArrowheads="1"/>
            </p:cNvSpPr>
            <p:nvPr/>
          </p:nvSpPr>
          <p:spPr bwMode="auto">
            <a:xfrm>
              <a:off x="173" y="173"/>
              <a:ext cx="86" cy="87"/>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5" name="Rectangle 11"/>
            <p:cNvSpPr>
              <a:spLocks noChangeArrowheads="1"/>
            </p:cNvSpPr>
            <p:nvPr/>
          </p:nvSpPr>
          <p:spPr bwMode="auto">
            <a:xfrm>
              <a:off x="83" y="86"/>
              <a:ext cx="89" cy="87"/>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36" name="Rectangle 12"/>
            <p:cNvSpPr>
              <a:spLocks noChangeArrowheads="1"/>
            </p:cNvSpPr>
            <p:nvPr/>
          </p:nvSpPr>
          <p:spPr bwMode="auto">
            <a:xfrm>
              <a:off x="258" y="171"/>
              <a:ext cx="87" cy="87"/>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sp>
          <p:nvSpPr>
            <p:cNvPr id="1037" name="Rectangle 13"/>
            <p:cNvSpPr>
              <a:spLocks noChangeArrowheads="1"/>
            </p:cNvSpPr>
            <p:nvPr/>
          </p:nvSpPr>
          <p:spPr bwMode="auto">
            <a:xfrm>
              <a:off x="173" y="258"/>
              <a:ext cx="86" cy="86"/>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grpSp>
      <p:sp>
        <p:nvSpPr>
          <p:cNvPr id="1038" name="Rectangle 14"/>
          <p:cNvSpPr>
            <a:spLocks noGrp="1" noChangeArrowheads="1"/>
          </p:cNvSpPr>
          <p:nvPr>
            <p:ph type="title" idx="4294967295"/>
          </p:nvPr>
        </p:nvSpPr>
        <p:spPr bwMode="auto">
          <a:xfrm>
            <a:off x="457200" y="457200"/>
            <a:ext cx="8229600" cy="13716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39" name="Rectangle 15"/>
          <p:cNvSpPr>
            <a:spLocks noGrp="1" noChangeArrowheads="1"/>
          </p:cNvSpPr>
          <p:nvPr>
            <p:ph type="body" idx="9"/>
          </p:nvPr>
        </p:nvSpPr>
        <p:spPr bwMode="auto">
          <a:xfrm>
            <a:off x="457200" y="1981200"/>
            <a:ext cx="8229600" cy="38862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304"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lgn="l">
              <a:lnSpc>
                <a:spcPct val="100000"/>
              </a:lnSpc>
              <a:spcBef>
                <a:spcPct val="0"/>
              </a:spcBef>
              <a:buFontTx/>
              <a:buNone/>
              <a:defRPr kumimoji="0" sz="1200" b="0">
                <a:solidFill>
                  <a:schemeClr val="tx1"/>
                </a:solidFill>
                <a:effectLst/>
                <a:latin typeface="+mn-lt"/>
                <a:ea typeface="+mn-ea"/>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lnSpc>
                <a:spcPct val="100000"/>
              </a:lnSpc>
              <a:spcBef>
                <a:spcPct val="0"/>
              </a:spcBef>
              <a:buFontTx/>
              <a:buNone/>
              <a:defRPr kumimoji="0" sz="1200" b="0">
                <a:solidFill>
                  <a:schemeClr val="tx1"/>
                </a:solidFill>
                <a:effectLst/>
                <a:latin typeface="+mn-lt"/>
                <a:ea typeface="+mn-ea"/>
              </a:defRPr>
            </a:lvl1pPr>
          </a:lstStyle>
          <a:p>
            <a:pPr>
              <a:defRPr/>
            </a:pPr>
            <a:endParaRPr lang="en-US" altLang="zh-CN"/>
          </a:p>
        </p:txBody>
      </p:sp>
      <p:sp>
        <p:nvSpPr>
          <p:cNvPr id="12291"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lnSpc>
                <a:spcPct val="100000"/>
              </a:lnSpc>
              <a:spcBef>
                <a:spcPct val="0"/>
              </a:spcBef>
              <a:defRPr sz="1200" b="0">
                <a:solidFill>
                  <a:schemeClr val="tx1"/>
                </a:solidFill>
                <a:latin typeface="Arial Black" panose="020B0A04020102020204" pitchFamily="34" charset="0"/>
                <a:ea typeface="宋体" panose="02010600030101010101" pitchFamily="2" charset="-122"/>
              </a:defRPr>
            </a:lvl1pPr>
          </a:lstStyle>
          <a:p>
            <a:fld id="{A15D6D84-74F4-480F-8C3D-CB3320C759B0}" type="slidenum">
              <a:rPr lang="en-US" altLang="zh-CN"/>
              <a:t>‹#›</a:t>
            </a:fld>
            <a:endParaRPr lang="en-US" altLang="zh-CN"/>
          </a:p>
        </p:txBody>
      </p:sp>
      <p:grpSp>
        <p:nvGrpSpPr>
          <p:cNvPr id="2052" name="Group 4"/>
          <p:cNvGrpSpPr/>
          <p:nvPr/>
        </p:nvGrpSpPr>
        <p:grpSpPr bwMode="auto">
          <a:xfrm>
            <a:off x="0" y="0"/>
            <a:ext cx="9144000" cy="546100"/>
            <a:chOff x="0" y="0"/>
            <a:chExt cx="5760" cy="344"/>
          </a:xfrm>
        </p:grpSpPr>
        <p:sp>
          <p:nvSpPr>
            <p:cNvPr id="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ln>
          </p:spPr>
          <p:txBody>
            <a:bodyPr wrap="none" anchor="ctr"/>
            <a:lstStyle/>
            <a:p>
              <a:pPr algn="ctr">
                <a:lnSpc>
                  <a:spcPct val="100000"/>
                </a:lnSpc>
                <a:spcBef>
                  <a:spcPct val="0"/>
                </a:spcBef>
                <a:defRPr/>
              </a:pPr>
              <a:endParaRPr lang="zh-CN" altLang="zh-CN" sz="2400" b="0">
                <a:solidFill>
                  <a:schemeClr val="tx1"/>
                </a:solidFill>
                <a:ea typeface="宋体" panose="02010600030101010101" pitchFamily="2" charset="-122"/>
              </a:endParaRPr>
            </a:p>
          </p:txBody>
        </p:sp>
        <p:sp>
          <p:nvSpPr>
            <p:cNvPr id="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31" name="Rectangle 7"/>
            <p:cNvSpPr>
              <a:spLocks noChangeArrowheads="1"/>
            </p:cNvSpPr>
            <p:nvPr/>
          </p:nvSpPr>
          <p:spPr bwMode="auto">
            <a:xfrm>
              <a:off x="258" y="85"/>
              <a:ext cx="87" cy="89"/>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2" name="Rectangle 8"/>
            <p:cNvSpPr>
              <a:spLocks noChangeArrowheads="1"/>
            </p:cNvSpPr>
            <p:nvPr/>
          </p:nvSpPr>
          <p:spPr bwMode="auto">
            <a:xfrm>
              <a:off x="345" y="0"/>
              <a:ext cx="88" cy="87"/>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3" name="Rectangle 9"/>
            <p:cNvSpPr>
              <a:spLocks noChangeArrowheads="1"/>
            </p:cNvSpPr>
            <p:nvPr/>
          </p:nvSpPr>
          <p:spPr bwMode="auto">
            <a:xfrm>
              <a:off x="345" y="85"/>
              <a:ext cx="88" cy="89"/>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sp>
          <p:nvSpPr>
            <p:cNvPr id="1034" name="Rectangle 10"/>
            <p:cNvSpPr>
              <a:spLocks noChangeArrowheads="1"/>
            </p:cNvSpPr>
            <p:nvPr/>
          </p:nvSpPr>
          <p:spPr bwMode="auto">
            <a:xfrm>
              <a:off x="173" y="173"/>
              <a:ext cx="86" cy="87"/>
            </a:xfrm>
            <a:prstGeom prst="rect">
              <a:avLst/>
            </a:prstGeom>
            <a:solidFill>
              <a:schemeClr val="folHlink"/>
            </a:solidFill>
            <a:ln w="9525">
              <a:noFill/>
              <a:miter lim="800000"/>
            </a:ln>
          </p:spPr>
          <p:txBody>
            <a:bodyPr/>
            <a:lstStyle/>
            <a:p>
              <a:pPr>
                <a:lnSpc>
                  <a:spcPct val="100000"/>
                </a:lnSpc>
                <a:spcBef>
                  <a:spcPct val="0"/>
                </a:spcBef>
                <a:defRPr/>
              </a:pPr>
              <a:endParaRPr lang="zh-CN" altLang="zh-CN" sz="1800" b="0">
                <a:solidFill>
                  <a:schemeClr val="hlink"/>
                </a:solidFill>
                <a:latin typeface="Arial" panose="020B0604020202020204" pitchFamily="34" charset="0"/>
                <a:ea typeface="宋体" panose="02010600030101010101" pitchFamily="2" charset="-122"/>
              </a:endParaRPr>
            </a:p>
          </p:txBody>
        </p:sp>
        <p:sp>
          <p:nvSpPr>
            <p:cNvPr id="1035" name="Rectangle 11"/>
            <p:cNvSpPr>
              <a:spLocks noChangeArrowheads="1"/>
            </p:cNvSpPr>
            <p:nvPr/>
          </p:nvSpPr>
          <p:spPr bwMode="auto">
            <a:xfrm>
              <a:off x="83" y="86"/>
              <a:ext cx="89" cy="87"/>
            </a:xfrm>
            <a:prstGeom prst="rect">
              <a:avLst/>
            </a:prstGeom>
            <a:solidFill>
              <a:schemeClr val="bg2"/>
            </a:solidFill>
            <a:ln w="9525">
              <a:noFill/>
              <a:miter lim="800000"/>
            </a:ln>
          </p:spPr>
          <p:txBody>
            <a:bodyPr/>
            <a:lstStyle/>
            <a:p>
              <a:pPr>
                <a:lnSpc>
                  <a:spcPct val="100000"/>
                </a:lnSpc>
                <a:spcBef>
                  <a:spcPct val="0"/>
                </a:spcBef>
                <a:defRPr/>
              </a:pPr>
              <a:endParaRPr lang="zh-CN" altLang="zh-CN" sz="2400" b="0">
                <a:solidFill>
                  <a:schemeClr val="tx1"/>
                </a:solidFill>
                <a:ea typeface="宋体" panose="02010600030101010101" pitchFamily="2" charset="-122"/>
              </a:endParaRPr>
            </a:p>
          </p:txBody>
        </p:sp>
        <p:sp>
          <p:nvSpPr>
            <p:cNvPr id="1036" name="Rectangle 12"/>
            <p:cNvSpPr>
              <a:spLocks noChangeArrowheads="1"/>
            </p:cNvSpPr>
            <p:nvPr/>
          </p:nvSpPr>
          <p:spPr bwMode="auto">
            <a:xfrm>
              <a:off x="258" y="171"/>
              <a:ext cx="87" cy="87"/>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sp>
          <p:nvSpPr>
            <p:cNvPr id="1037" name="Rectangle 13"/>
            <p:cNvSpPr>
              <a:spLocks noChangeArrowheads="1"/>
            </p:cNvSpPr>
            <p:nvPr/>
          </p:nvSpPr>
          <p:spPr bwMode="auto">
            <a:xfrm>
              <a:off x="173" y="258"/>
              <a:ext cx="86" cy="86"/>
            </a:xfrm>
            <a:prstGeom prst="rect">
              <a:avLst/>
            </a:prstGeom>
            <a:solidFill>
              <a:schemeClr val="accent2"/>
            </a:solidFill>
            <a:ln w="9525">
              <a:noFill/>
              <a:miter lim="800000"/>
            </a:ln>
          </p:spPr>
          <p:txBody>
            <a:bodyPr/>
            <a:lstStyle/>
            <a:p>
              <a:pPr>
                <a:lnSpc>
                  <a:spcPct val="100000"/>
                </a:lnSpc>
                <a:spcBef>
                  <a:spcPct val="0"/>
                </a:spcBef>
                <a:defRPr/>
              </a:pPr>
              <a:endParaRPr lang="zh-CN" altLang="zh-CN" sz="1800" b="0">
                <a:solidFill>
                  <a:schemeClr val="accent2"/>
                </a:solidFill>
                <a:latin typeface="Arial" panose="020B0604020202020204" pitchFamily="34" charset="0"/>
                <a:ea typeface="宋体" panose="02010600030101010101" pitchFamily="2" charset="-122"/>
              </a:endParaRPr>
            </a:p>
          </p:txBody>
        </p:sp>
      </p:grpSp>
      <p:sp>
        <p:nvSpPr>
          <p:cNvPr id="2062" name="Rectangle 14"/>
          <p:cNvSpPr>
            <a:spLocks noGrp="1" noChangeArrowheads="1"/>
          </p:cNvSpPr>
          <p:nvPr>
            <p:ph type="title" idx="4294967295"/>
          </p:nvPr>
        </p:nvSpPr>
        <p:spPr bwMode="auto">
          <a:xfrm>
            <a:off x="457200" y="457200"/>
            <a:ext cx="8229600" cy="13716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2063" name="Rectangle 15"/>
          <p:cNvSpPr>
            <a:spLocks noGrp="1" noChangeArrowheads="1"/>
          </p:cNvSpPr>
          <p:nvPr>
            <p:ph type="body" idx="9"/>
          </p:nvPr>
        </p:nvSpPr>
        <p:spPr bwMode="auto">
          <a:xfrm>
            <a:off x="457200" y="1981200"/>
            <a:ext cx="8229600" cy="38862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304"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lgn="l">
              <a:lnSpc>
                <a:spcPct val="100000"/>
              </a:lnSpc>
              <a:spcBef>
                <a:spcPct val="0"/>
              </a:spcBef>
              <a:buFontTx/>
              <a:buNone/>
              <a:defRPr kumimoji="0" sz="1200" b="0">
                <a:solidFill>
                  <a:schemeClr val="tx1"/>
                </a:solidFill>
                <a:effectLst/>
                <a:latin typeface="+mn-lt"/>
                <a:ea typeface="+mn-ea"/>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slide" Target="slide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9.jpeg"/><Relationship Id="rId3" Type="http://schemas.openxmlformats.org/officeDocument/2006/relationships/slideLayout" Target="../slideLayouts/slideLayout19.xml"/><Relationship Id="rId7" Type="http://schemas.openxmlformats.org/officeDocument/2006/relationships/image" Target="../media/image3.jpeg"/><Relationship Id="rId12" Type="http://schemas.openxmlformats.org/officeDocument/2006/relationships/image" Target="../media/image8.jpeg"/><Relationship Id="rId2" Type="http://schemas.openxmlformats.org/officeDocument/2006/relationships/audio" Target="../media/media1.mp3"/><Relationship Id="rId16" Type="http://schemas.openxmlformats.org/officeDocument/2006/relationships/image" Target="../media/image12.png"/><Relationship Id="rId1" Type="http://schemas.microsoft.com/office/2007/relationships/media" Target="../media/media1.mp3"/><Relationship Id="rId6" Type="http://schemas.openxmlformats.org/officeDocument/2006/relationships/image" Target="../media/image2.jpeg"/><Relationship Id="rId11" Type="http://schemas.openxmlformats.org/officeDocument/2006/relationships/image" Target="../media/image7.jpeg"/><Relationship Id="rId5" Type="http://schemas.openxmlformats.org/officeDocument/2006/relationships/image" Target="../media/image1.png"/><Relationship Id="rId15" Type="http://schemas.openxmlformats.org/officeDocument/2006/relationships/image" Target="../media/image11.jpeg"/><Relationship Id="rId10" Type="http://schemas.openxmlformats.org/officeDocument/2006/relationships/image" Target="../media/image6.jpeg"/><Relationship Id="rId4" Type="http://schemas.openxmlformats.org/officeDocument/2006/relationships/notesSlide" Target="../notesSlides/notesSlide2.xml"/><Relationship Id="rId9" Type="http://schemas.openxmlformats.org/officeDocument/2006/relationships/image" Target="../media/image5.jpeg"/><Relationship Id="rId1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18" Type="http://schemas.openxmlformats.org/officeDocument/2006/relationships/image" Target="../media/image43.png"/><Relationship Id="rId3" Type="http://schemas.microsoft.com/office/2007/relationships/media" Target="../media/media2.wma"/><Relationship Id="rId21" Type="http://schemas.openxmlformats.org/officeDocument/2006/relationships/image" Target="../media/image12.pn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2.png"/><Relationship Id="rId2" Type="http://schemas.openxmlformats.org/officeDocument/2006/relationships/audio" Target="file:///C:\Users\superman\Downloads\&#40654;&#20801;&#25991;-An%20Elegy%20for%20Jinyiwei.wma" TargetMode="External"/><Relationship Id="rId16" Type="http://schemas.openxmlformats.org/officeDocument/2006/relationships/image" Target="../media/image41.png"/><Relationship Id="rId20" Type="http://schemas.openxmlformats.org/officeDocument/2006/relationships/image" Target="../media/image45.png"/><Relationship Id="rId1" Type="http://schemas.microsoft.com/office/2007/relationships/media" Target="file:///C:\Users\superman\Downloads\&#40654;&#20801;&#25991;-An%20Elegy%20for%20Jinyiwei.wma" TargetMode="External"/><Relationship Id="rId6" Type="http://schemas.openxmlformats.org/officeDocument/2006/relationships/image" Target="../media/image1.png"/><Relationship Id="rId11" Type="http://schemas.openxmlformats.org/officeDocument/2006/relationships/image" Target="../media/image37.jpeg"/><Relationship Id="rId5" Type="http://schemas.openxmlformats.org/officeDocument/2006/relationships/slideLayout" Target="../slideLayouts/slideLayout7.xml"/><Relationship Id="rId15" Type="http://schemas.openxmlformats.org/officeDocument/2006/relationships/image" Target="../media/image40.png"/><Relationship Id="rId10" Type="http://schemas.openxmlformats.org/officeDocument/2006/relationships/image" Target="../media/image36.jpeg"/><Relationship Id="rId19" Type="http://schemas.openxmlformats.org/officeDocument/2006/relationships/image" Target="../media/image44.png"/><Relationship Id="rId4" Type="http://schemas.openxmlformats.org/officeDocument/2006/relationships/audio" Target="../media/media2.wma"/><Relationship Id="rId9" Type="http://schemas.openxmlformats.org/officeDocument/2006/relationships/image" Target="../media/image35.jpeg"/><Relationship Id="rId1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标题 2"/>
          <p:cNvSpPr txBox="1"/>
          <p:nvPr/>
        </p:nvSpPr>
        <p:spPr>
          <a:xfrm>
            <a:off x="755576" y="1988840"/>
            <a:ext cx="7128792" cy="338437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2700" b="0" dirty="0">
                <a:solidFill>
                  <a:schemeClr val="bg2"/>
                </a:solidFill>
                <a:latin typeface="黑体" panose="02010609060101010101" pitchFamily="49" charset="-122"/>
                <a:ea typeface="黑体" panose="02010609060101010101" pitchFamily="49" charset="-122"/>
              </a:rPr>
              <a:t>初中历史九年级</a:t>
            </a:r>
            <a:endParaRPr lang="en-US" altLang="zh-CN" sz="2700" b="0" dirty="0">
              <a:solidFill>
                <a:schemeClr val="bg2"/>
              </a:solidFill>
              <a:latin typeface="黑体" panose="02010609060101010101" pitchFamily="49" charset="-122"/>
              <a:ea typeface="黑体" panose="02010609060101010101" pitchFamily="49" charset="-122"/>
            </a:endParaRPr>
          </a:p>
          <a:p>
            <a:pPr>
              <a:lnSpc>
                <a:spcPct val="150000"/>
              </a:lnSpc>
            </a:pPr>
            <a:r>
              <a:rPr lang="zh-CN" altLang="en-US" sz="2800" dirty="0">
                <a:solidFill>
                  <a:schemeClr val="bg2"/>
                </a:solidFill>
                <a:latin typeface="黑体" panose="02010609060101010101" pitchFamily="49" charset="-122"/>
                <a:ea typeface="黑体" panose="02010609060101010101" pitchFamily="49" charset="-122"/>
                <a:cs typeface="黑体" panose="02010609060101010101" pitchFamily="49" charset="-122"/>
              </a:rPr>
              <a:t>八上第二单元</a:t>
            </a:r>
            <a:endParaRPr lang="en-US" altLang="zh-CN" sz="2800" dirty="0">
              <a:solidFill>
                <a:schemeClr val="bg2"/>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800" dirty="0">
                <a:solidFill>
                  <a:schemeClr val="bg2"/>
                </a:solidFill>
                <a:latin typeface="黑体" panose="02010609060101010101" pitchFamily="49" charset="-122"/>
                <a:ea typeface="黑体" panose="02010609060101010101" pitchFamily="49" charset="-122"/>
                <a:cs typeface="黑体" panose="02010609060101010101" pitchFamily="49" charset="-122"/>
              </a:rPr>
              <a:t>近代化的早期探索与民族危机的加剧</a:t>
            </a:r>
          </a:p>
          <a:p>
            <a:pPr>
              <a:lnSpc>
                <a:spcPct val="150000"/>
              </a:lnSpc>
            </a:pPr>
            <a:r>
              <a:rPr lang="zh-CN" altLang="en-US" sz="2800" dirty="0">
                <a:solidFill>
                  <a:schemeClr val="bg2"/>
                </a:solidFill>
                <a:latin typeface="黑体" panose="02010609060101010101" pitchFamily="49" charset="-122"/>
                <a:ea typeface="黑体" panose="02010609060101010101" pitchFamily="49" charset="-122"/>
              </a:rPr>
              <a:t>（复习）</a:t>
            </a:r>
          </a:p>
          <a:p>
            <a:r>
              <a:rPr lang="zh-CN" altLang="en-US" sz="2700" b="0" dirty="0">
                <a:solidFill>
                  <a:schemeClr val="bg1"/>
                </a:solidFill>
                <a:latin typeface="黑体" panose="02010609060101010101" pitchFamily="49" charset="-122"/>
                <a:ea typeface="黑体" panose="02010609060101010101" pitchFamily="49" charset="-122"/>
              </a:rPr>
              <a:t>历史九年级</a:t>
            </a:r>
          </a:p>
        </p:txBody>
      </p:sp>
      <p:sp>
        <p:nvSpPr>
          <p:cNvPr id="8" name="副标题 2"/>
          <p:cNvSpPr txBox="1"/>
          <p:nvPr/>
        </p:nvSpPr>
        <p:spPr>
          <a:xfrm>
            <a:off x="453980" y="2760415"/>
            <a:ext cx="8582516" cy="2612801"/>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endParaRPr lang="zh-CN" altLang="en-US" sz="30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Text Box 8"/>
          <p:cNvSpPr txBox="1">
            <a:spLocks noChangeArrowheads="1"/>
          </p:cNvSpPr>
          <p:nvPr/>
        </p:nvSpPr>
        <p:spPr bwMode="auto">
          <a:xfrm>
            <a:off x="300990" y="390843"/>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p>
        </p:txBody>
      </p:sp>
      <p:grpSp>
        <p:nvGrpSpPr>
          <p:cNvPr id="13314" name="组合 4117"/>
          <p:cNvGrpSpPr/>
          <p:nvPr/>
        </p:nvGrpSpPr>
        <p:grpSpPr bwMode="auto">
          <a:xfrm>
            <a:off x="188913" y="1239838"/>
            <a:ext cx="4730750" cy="5535612"/>
            <a:chOff x="119" y="781"/>
            <a:chExt cx="2980" cy="3487"/>
          </a:xfrm>
        </p:grpSpPr>
        <p:pic>
          <p:nvPicPr>
            <p:cNvPr id="13315" name="Picture 5" descr="0A6SC{A8GN33J5`JR$}5)SE"/>
            <p:cNvPicPr>
              <a:picLocks noChangeAspect="1" noChangeArrowheads="1"/>
            </p:cNvPicPr>
            <p:nvPr/>
          </p:nvPicPr>
          <p:blipFill>
            <a:blip r:embed="rId2"/>
            <a:srcRect/>
            <a:stretch>
              <a:fillRect/>
            </a:stretch>
          </p:blipFill>
          <p:spPr bwMode="auto">
            <a:xfrm>
              <a:off x="119" y="781"/>
              <a:ext cx="1379" cy="917"/>
            </a:xfrm>
            <a:prstGeom prst="rect">
              <a:avLst/>
            </a:prstGeom>
            <a:noFill/>
            <a:ln w="9525">
              <a:noFill/>
              <a:miter lim="800000"/>
              <a:headEnd/>
              <a:tailEnd/>
            </a:ln>
          </p:spPr>
        </p:pic>
        <p:sp>
          <p:nvSpPr>
            <p:cNvPr id="13316" name="Text Box 6"/>
            <p:cNvSpPr txBox="1">
              <a:spLocks noChangeArrowheads="1"/>
            </p:cNvSpPr>
            <p:nvPr/>
          </p:nvSpPr>
          <p:spPr bwMode="auto">
            <a:xfrm>
              <a:off x="288" y="1698"/>
              <a:ext cx="1243" cy="251"/>
            </a:xfrm>
            <a:prstGeom prst="rect">
              <a:avLst/>
            </a:prstGeom>
            <a:noFill/>
            <a:ln w="9525">
              <a:noFill/>
              <a:miter lim="800000"/>
            </a:ln>
          </p:spPr>
          <p:txBody>
            <a:bodyPr>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江南制造总局</a:t>
              </a:r>
            </a:p>
          </p:txBody>
        </p:sp>
        <p:pic>
          <p:nvPicPr>
            <p:cNvPr id="13317" name="Picture 8" descr="8ZO7RGA]L~5KL0N5{~49)8F"/>
            <p:cNvPicPr>
              <a:picLocks noChangeAspect="1" noChangeArrowheads="1"/>
            </p:cNvPicPr>
            <p:nvPr/>
          </p:nvPicPr>
          <p:blipFill>
            <a:blip r:embed="rId3"/>
            <a:srcRect/>
            <a:stretch>
              <a:fillRect/>
            </a:stretch>
          </p:blipFill>
          <p:spPr bwMode="auto">
            <a:xfrm>
              <a:off x="1665" y="799"/>
              <a:ext cx="1423" cy="899"/>
            </a:xfrm>
            <a:prstGeom prst="rect">
              <a:avLst/>
            </a:prstGeom>
            <a:noFill/>
            <a:ln w="9525">
              <a:noFill/>
              <a:miter lim="800000"/>
              <a:headEnd/>
              <a:tailEnd/>
            </a:ln>
          </p:spPr>
        </p:pic>
        <p:sp>
          <p:nvSpPr>
            <p:cNvPr id="13318" name="Text Box 9"/>
            <p:cNvSpPr txBox="1">
              <a:spLocks noChangeArrowheads="1"/>
            </p:cNvSpPr>
            <p:nvPr/>
          </p:nvSpPr>
          <p:spPr bwMode="auto">
            <a:xfrm>
              <a:off x="1769" y="1698"/>
              <a:ext cx="919" cy="251"/>
            </a:xfrm>
            <a:prstGeom prst="rect">
              <a:avLst/>
            </a:prstGeom>
            <a:noFill/>
            <a:ln w="9525">
              <a:noFill/>
              <a:miter lim="800000"/>
            </a:ln>
          </p:spPr>
          <p:txBody>
            <a:bodyPr wrap="none">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福州船政局</a:t>
              </a:r>
            </a:p>
          </p:txBody>
        </p:sp>
        <p:pic>
          <p:nvPicPr>
            <p:cNvPr id="13319" name="Picture 11" descr="{CQ)FMK@_6M4]$YO}`UY44Y">
              <a:hlinkClick r:id="rId4" action="ppaction://hlinksldjump"/>
            </p:cNvPr>
            <p:cNvPicPr>
              <a:picLocks noChangeAspect="1" noChangeArrowheads="1"/>
            </p:cNvPicPr>
            <p:nvPr/>
          </p:nvPicPr>
          <p:blipFill>
            <a:blip r:embed="rId5"/>
            <a:srcRect/>
            <a:stretch>
              <a:fillRect/>
            </a:stretch>
          </p:blipFill>
          <p:spPr bwMode="auto">
            <a:xfrm>
              <a:off x="1654" y="2008"/>
              <a:ext cx="1445" cy="932"/>
            </a:xfrm>
            <a:prstGeom prst="rect">
              <a:avLst/>
            </a:prstGeom>
            <a:noFill/>
            <a:ln w="12700">
              <a:solidFill>
                <a:srgbClr val="0D0D0D"/>
              </a:solidFill>
              <a:round/>
            </a:ln>
          </p:spPr>
        </p:pic>
        <p:sp>
          <p:nvSpPr>
            <p:cNvPr id="13320" name="Text Box 12"/>
            <p:cNvSpPr txBox="1">
              <a:spLocks noChangeArrowheads="1"/>
            </p:cNvSpPr>
            <p:nvPr/>
          </p:nvSpPr>
          <p:spPr bwMode="auto">
            <a:xfrm>
              <a:off x="1998" y="2972"/>
              <a:ext cx="758" cy="251"/>
            </a:xfrm>
            <a:prstGeom prst="rect">
              <a:avLst/>
            </a:prstGeom>
            <a:noFill/>
            <a:ln w="9525">
              <a:noFill/>
              <a:miter lim="800000"/>
            </a:ln>
          </p:spPr>
          <p:txBody>
            <a:bodyPr wrap="none">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汉阳铁厂</a:t>
              </a:r>
            </a:p>
          </p:txBody>
        </p:sp>
        <p:pic>
          <p:nvPicPr>
            <p:cNvPr id="13321" name="Picture 14" descr="5PCVJQ}NEW`R6BY3`6$K55T"/>
            <p:cNvPicPr>
              <a:picLocks noChangeAspect="1" noChangeArrowheads="1"/>
            </p:cNvPicPr>
            <p:nvPr/>
          </p:nvPicPr>
          <p:blipFill>
            <a:blip r:embed="rId6"/>
            <a:srcRect/>
            <a:stretch>
              <a:fillRect/>
            </a:stretch>
          </p:blipFill>
          <p:spPr bwMode="auto">
            <a:xfrm>
              <a:off x="200" y="3327"/>
              <a:ext cx="1187" cy="689"/>
            </a:xfrm>
            <a:prstGeom prst="rect">
              <a:avLst/>
            </a:prstGeom>
            <a:noFill/>
            <a:ln w="12700">
              <a:solidFill>
                <a:schemeClr val="tx1"/>
              </a:solidFill>
              <a:round/>
            </a:ln>
          </p:spPr>
        </p:pic>
        <p:sp>
          <p:nvSpPr>
            <p:cNvPr id="13322" name="Text Box 15"/>
            <p:cNvSpPr txBox="1">
              <a:spLocks noChangeArrowheads="1"/>
            </p:cNvSpPr>
            <p:nvPr/>
          </p:nvSpPr>
          <p:spPr bwMode="auto">
            <a:xfrm>
              <a:off x="334" y="4016"/>
              <a:ext cx="919" cy="251"/>
            </a:xfrm>
            <a:prstGeom prst="rect">
              <a:avLst/>
            </a:prstGeom>
            <a:noFill/>
            <a:ln w="9525">
              <a:noFill/>
              <a:miter lim="800000"/>
            </a:ln>
          </p:spPr>
          <p:txBody>
            <a:bodyPr wrap="none">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京师同文馆</a:t>
              </a:r>
            </a:p>
          </p:txBody>
        </p:sp>
        <p:sp>
          <p:nvSpPr>
            <p:cNvPr id="13323" name="Text Box 15"/>
            <p:cNvSpPr txBox="1">
              <a:spLocks noChangeArrowheads="1"/>
            </p:cNvSpPr>
            <p:nvPr/>
          </p:nvSpPr>
          <p:spPr bwMode="auto">
            <a:xfrm>
              <a:off x="146" y="2972"/>
              <a:ext cx="1241" cy="251"/>
            </a:xfrm>
            <a:prstGeom prst="rect">
              <a:avLst/>
            </a:prstGeom>
            <a:noFill/>
            <a:ln w="9525">
              <a:noFill/>
              <a:miter lim="800000"/>
            </a:ln>
          </p:spPr>
          <p:txBody>
            <a:bodyPr wrap="none">
              <a:spAutoFit/>
            </a:bodyPr>
            <a:lstStyle/>
            <a:p>
              <a:pPr>
                <a:lnSpc>
                  <a:spcPct val="100000"/>
                </a:lnSpc>
                <a:spcBef>
                  <a:spcPct val="0"/>
                </a:spcBef>
              </a:pPr>
              <a:r>
                <a:rPr lang="zh-CN" altLang="zh-CN">
                  <a:solidFill>
                    <a:schemeClr val="tx1"/>
                  </a:solidFill>
                  <a:latin typeface="Arial" panose="020B0604020202020204" pitchFamily="34" charset="0"/>
                  <a:ea typeface="华文中宋" panose="02010600040101010101" pitchFamily="2" charset="-122"/>
                </a:rPr>
                <a:t>上海轮船招商局</a:t>
              </a:r>
            </a:p>
          </p:txBody>
        </p:sp>
        <p:sp>
          <p:nvSpPr>
            <p:cNvPr id="13324" name="Text Box 15"/>
            <p:cNvSpPr txBox="1">
              <a:spLocks noChangeArrowheads="1"/>
            </p:cNvSpPr>
            <p:nvPr/>
          </p:nvSpPr>
          <p:spPr bwMode="auto">
            <a:xfrm>
              <a:off x="1837" y="4017"/>
              <a:ext cx="598" cy="251"/>
            </a:xfrm>
            <a:prstGeom prst="rect">
              <a:avLst/>
            </a:prstGeom>
            <a:noFill/>
            <a:ln w="9525">
              <a:noFill/>
              <a:miter lim="800000"/>
            </a:ln>
          </p:spPr>
          <p:txBody>
            <a:bodyPr wrap="none">
              <a:spAutoFit/>
            </a:bodyPr>
            <a:lstStyle/>
            <a:p>
              <a:pPr>
                <a:lnSpc>
                  <a:spcPct val="100000"/>
                </a:lnSpc>
                <a:spcBef>
                  <a:spcPct val="0"/>
                </a:spcBef>
              </a:pPr>
              <a:r>
                <a:rPr lang="zh-CN" altLang="en-US">
                  <a:solidFill>
                    <a:schemeClr val="tx1"/>
                  </a:solidFill>
                  <a:latin typeface="Arial" panose="020B0604020202020204" pitchFamily="34" charset="0"/>
                  <a:ea typeface="华文中宋" panose="02010600040101010101" pitchFamily="2" charset="-122"/>
                </a:rPr>
                <a:t>镇远舰</a:t>
              </a:r>
            </a:p>
          </p:txBody>
        </p:sp>
      </p:grpSp>
      <p:sp>
        <p:nvSpPr>
          <p:cNvPr id="2064" name="Text Box 16"/>
          <p:cNvSpPr txBox="1">
            <a:spLocks noChangeArrowheads="1"/>
          </p:cNvSpPr>
          <p:nvPr/>
        </p:nvSpPr>
        <p:spPr bwMode="auto">
          <a:xfrm>
            <a:off x="5756275" y="1712913"/>
            <a:ext cx="2819400" cy="3990975"/>
          </a:xfrm>
          <a:prstGeom prst="rect">
            <a:avLst/>
          </a:prstGeom>
          <a:noFill/>
          <a:ln w="9525">
            <a:noFill/>
            <a:miter lim="800000"/>
          </a:ln>
        </p:spPr>
        <p:txBody>
          <a:bodyPr>
            <a:spAutoFit/>
          </a:bodyPr>
          <a:lstStyle/>
          <a:p>
            <a:pPr>
              <a:lnSpc>
                <a:spcPct val="100000"/>
              </a:lnSpc>
              <a:spcBef>
                <a:spcPct val="0"/>
              </a:spcBef>
            </a:pPr>
            <a:r>
              <a:rPr lang="zh-CN" altLang="en-US" sz="3200">
                <a:solidFill>
                  <a:schemeClr val="tx2"/>
                </a:solidFill>
                <a:latin typeface="华文中宋" panose="02010600040101010101" pitchFamily="2" charset="-122"/>
                <a:ea typeface="楷体_GB2312" panose="02010609030101010101" pitchFamily="49" charset="-122"/>
              </a:rPr>
              <a:t>“</a:t>
            </a:r>
            <a:r>
              <a:rPr lang="zh-CN" altLang="en-US" sz="3200">
                <a:solidFill>
                  <a:schemeClr val="tx2"/>
                </a:solidFill>
                <a:latin typeface="楷体_GB2312" panose="02010609030101010101" pitchFamily="49" charset="-122"/>
                <a:ea typeface="楷体_GB2312" panose="02010609030101010101" pitchFamily="49" charset="-122"/>
              </a:rPr>
              <a:t>我办了一辈子事，练兵也，海军也，都是纸糊的老虎</a:t>
            </a:r>
            <a:r>
              <a:rPr lang="en-US" altLang="zh-CN" sz="3200">
                <a:solidFill>
                  <a:schemeClr val="tx2"/>
                </a:solidFill>
                <a:latin typeface="华文中宋" panose="02010600040101010101" pitchFamily="2" charset="-122"/>
                <a:ea typeface="楷体_GB2312" panose="02010609030101010101" pitchFamily="49" charset="-122"/>
              </a:rPr>
              <a:t>……</a:t>
            </a:r>
            <a:r>
              <a:rPr lang="zh-CN" altLang="en-US" sz="3200">
                <a:solidFill>
                  <a:schemeClr val="tx2"/>
                </a:solidFill>
                <a:latin typeface="楷体_GB2312" panose="02010609030101010101" pitchFamily="49" charset="-122"/>
                <a:ea typeface="楷体_GB2312" panose="02010609030101010101" pitchFamily="49" charset="-122"/>
              </a:rPr>
              <a:t>不过勉强涂饰，虚有其表。</a:t>
            </a:r>
            <a:r>
              <a:rPr lang="zh-CN" altLang="en-US" sz="3200">
                <a:solidFill>
                  <a:schemeClr val="tx2"/>
                </a:solidFill>
                <a:latin typeface="华文中宋" panose="02010600040101010101" pitchFamily="2" charset="-122"/>
                <a:ea typeface="楷体_GB2312" panose="02010609030101010101" pitchFamily="49" charset="-122"/>
              </a:rPr>
              <a:t>”</a:t>
            </a:r>
            <a:endParaRPr lang="zh-CN" altLang="en-US" sz="3200">
              <a:solidFill>
                <a:schemeClr val="tx2"/>
              </a:solidFill>
              <a:latin typeface="楷体_GB2312" panose="02010609030101010101" pitchFamily="49" charset="-122"/>
              <a:ea typeface="楷体_GB2312" panose="02010609030101010101" pitchFamily="49" charset="-122"/>
            </a:endParaRPr>
          </a:p>
          <a:p>
            <a:pPr>
              <a:lnSpc>
                <a:spcPct val="100000"/>
              </a:lnSpc>
              <a:spcBef>
                <a:spcPct val="0"/>
              </a:spcBef>
            </a:pPr>
            <a:r>
              <a:rPr lang="en-US" altLang="zh-CN" sz="3200">
                <a:solidFill>
                  <a:schemeClr val="tx2"/>
                </a:solidFill>
                <a:latin typeface="楷体_GB2312" panose="02010609030101010101" pitchFamily="49" charset="-122"/>
                <a:ea typeface="楷体_GB2312" panose="02010609030101010101" pitchFamily="49" charset="-122"/>
              </a:rPr>
              <a:t>  </a:t>
            </a:r>
            <a:r>
              <a:rPr lang="en-US" altLang="zh-CN" sz="3200">
                <a:solidFill>
                  <a:schemeClr val="tx2"/>
                </a:solidFill>
                <a:latin typeface="华文中宋" panose="02010600040101010101" pitchFamily="2" charset="-122"/>
                <a:ea typeface="楷体_GB2312" panose="02010609030101010101" pitchFamily="49" charset="-122"/>
              </a:rPr>
              <a:t>——</a:t>
            </a:r>
            <a:r>
              <a:rPr lang="zh-CN" altLang="en-US" sz="3200">
                <a:solidFill>
                  <a:schemeClr val="tx2"/>
                </a:solidFill>
                <a:latin typeface="楷体_GB2312" panose="02010609030101010101" pitchFamily="49" charset="-122"/>
                <a:ea typeface="楷体_GB2312" panose="02010609030101010101" pitchFamily="49" charset="-122"/>
              </a:rPr>
              <a:t>李鸿章</a:t>
            </a:r>
          </a:p>
        </p:txBody>
      </p:sp>
      <p:sp>
        <p:nvSpPr>
          <p:cNvPr id="7173" name="矩形 4116"/>
          <p:cNvSpPr>
            <a:spLocks noChangeArrowheads="1" noChangeShapeType="1" noTextEdit="1"/>
          </p:cNvSpPr>
          <p:nvPr/>
        </p:nvSpPr>
        <p:spPr bwMode="auto">
          <a:xfrm>
            <a:off x="4267200" y="533400"/>
            <a:ext cx="3657600" cy="914400"/>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洋务运动</a:t>
            </a:r>
          </a:p>
        </p:txBody>
      </p:sp>
      <p:pic>
        <p:nvPicPr>
          <p:cNvPr id="13327" name="图片 1"/>
          <p:cNvPicPr>
            <a:picLocks noChangeAspect="1" noChangeArrowheads="1"/>
          </p:cNvPicPr>
          <p:nvPr/>
        </p:nvPicPr>
        <p:blipFill>
          <a:blip r:embed="rId7"/>
          <a:srcRect/>
          <a:stretch>
            <a:fillRect/>
          </a:stretch>
        </p:blipFill>
        <p:spPr bwMode="auto">
          <a:xfrm>
            <a:off x="231775" y="3187700"/>
            <a:ext cx="2105025" cy="1530350"/>
          </a:xfrm>
          <a:prstGeom prst="rect">
            <a:avLst/>
          </a:prstGeom>
          <a:noFill/>
          <a:ln w="9525">
            <a:noFill/>
            <a:miter lim="800000"/>
            <a:headEnd/>
            <a:tailEnd/>
          </a:ln>
        </p:spPr>
      </p:pic>
      <p:sp>
        <p:nvSpPr>
          <p:cNvPr id="4" name="文本框 3"/>
          <p:cNvSpPr txBox="1">
            <a:spLocks noChangeArrowheads="1"/>
          </p:cNvSpPr>
          <p:nvPr/>
        </p:nvSpPr>
        <p:spPr bwMode="auto">
          <a:xfrm>
            <a:off x="687388" y="1574800"/>
            <a:ext cx="3986212" cy="509588"/>
          </a:xfrm>
          <a:prstGeom prst="rect">
            <a:avLst/>
          </a:prstGeom>
          <a:solidFill>
            <a:schemeClr val="bg1"/>
          </a:solidFill>
          <a:ln w="41275">
            <a:solidFill>
              <a:srgbClr val="FF0000"/>
            </a:solidFill>
            <a:round/>
          </a:ln>
        </p:spPr>
        <p:txBody>
          <a:bodyPr>
            <a:spAutoFit/>
          </a:bodyPr>
          <a:lstStyle/>
          <a:p>
            <a:pPr algn="ctr"/>
            <a:r>
              <a:rPr lang="zh-CN" altLang="en-US" sz="3200">
                <a:latin typeface="黑体" panose="02010609060101010101" pitchFamily="49" charset="-122"/>
                <a:ea typeface="黑体" panose="02010609060101010101" pitchFamily="49" charset="-122"/>
              </a:rPr>
              <a:t>军事工业  </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自强</a:t>
            </a:r>
            <a:r>
              <a:rPr lang="en-US" altLang="zh-CN" sz="3200">
                <a:latin typeface="黑体" panose="02010609060101010101" pitchFamily="49" charset="-122"/>
                <a:ea typeface="黑体" panose="02010609060101010101" pitchFamily="49" charset="-122"/>
              </a:rPr>
              <a:t>”</a:t>
            </a:r>
          </a:p>
        </p:txBody>
      </p:sp>
      <p:sp>
        <p:nvSpPr>
          <p:cNvPr id="5" name="文本框 4"/>
          <p:cNvSpPr txBox="1">
            <a:spLocks noChangeArrowheads="1"/>
          </p:cNvSpPr>
          <p:nvPr/>
        </p:nvSpPr>
        <p:spPr bwMode="auto">
          <a:xfrm>
            <a:off x="815975" y="3673475"/>
            <a:ext cx="3686175" cy="508000"/>
          </a:xfrm>
          <a:prstGeom prst="rect">
            <a:avLst/>
          </a:prstGeom>
          <a:solidFill>
            <a:schemeClr val="bg1"/>
          </a:solidFill>
          <a:ln w="41275">
            <a:solidFill>
              <a:srgbClr val="FF0000"/>
            </a:solidFill>
            <a:round/>
          </a:ln>
        </p:spPr>
        <p:txBody>
          <a:bodyPr>
            <a:spAutoFit/>
          </a:bodyPr>
          <a:lstStyle/>
          <a:p>
            <a:pPr algn="ctr"/>
            <a:r>
              <a:rPr lang="zh-CN" altLang="en-US" sz="3200">
                <a:latin typeface="黑体" panose="02010609060101010101" pitchFamily="49" charset="-122"/>
                <a:ea typeface="黑体" panose="02010609060101010101" pitchFamily="49" charset="-122"/>
              </a:rPr>
              <a:t>民用工业  </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求富</a:t>
            </a:r>
            <a:r>
              <a:rPr lang="en-US" altLang="zh-CN" sz="3200">
                <a:latin typeface="黑体" panose="02010609060101010101" pitchFamily="49" charset="-122"/>
                <a:ea typeface="黑体" panose="02010609060101010101" pitchFamily="49" charset="-122"/>
              </a:rPr>
              <a:t>”</a:t>
            </a:r>
          </a:p>
        </p:txBody>
      </p:sp>
      <p:pic>
        <p:nvPicPr>
          <p:cNvPr id="13330" name="图片 5"/>
          <p:cNvPicPr>
            <a:picLocks noChangeAspect="1" noChangeArrowheads="1"/>
          </p:cNvPicPr>
          <p:nvPr/>
        </p:nvPicPr>
        <p:blipFill>
          <a:blip r:embed="rId8"/>
          <a:srcRect/>
          <a:stretch>
            <a:fillRect/>
          </a:stretch>
        </p:blipFill>
        <p:spPr bwMode="auto">
          <a:xfrm>
            <a:off x="2533650" y="5281613"/>
            <a:ext cx="2479675" cy="1095375"/>
          </a:xfrm>
          <a:prstGeom prst="rect">
            <a:avLst/>
          </a:prstGeom>
          <a:noFill/>
          <a:ln w="9525">
            <a:noFill/>
            <a:miter lim="800000"/>
            <a:headEnd/>
            <a:tailEnd/>
          </a:ln>
        </p:spPr>
      </p:pic>
      <p:sp>
        <p:nvSpPr>
          <p:cNvPr id="8" name="矩形 7"/>
          <p:cNvSpPr>
            <a:spLocks noChangeArrowheads="1"/>
          </p:cNvSpPr>
          <p:nvPr/>
        </p:nvSpPr>
        <p:spPr bwMode="auto">
          <a:xfrm>
            <a:off x="188913" y="2916238"/>
            <a:ext cx="5440362" cy="717550"/>
          </a:xfrm>
          <a:prstGeom prst="rect">
            <a:avLst/>
          </a:prstGeom>
          <a:solidFill>
            <a:srgbClr val="002060"/>
          </a:solidFill>
          <a:ln w="9525">
            <a:solidFill>
              <a:srgbClr val="FFFF00"/>
            </a:solidFill>
            <a:round/>
          </a:ln>
        </p:spPr>
        <p:txBody>
          <a:bodyPr>
            <a:spAutoFit/>
          </a:bodyPr>
          <a:lstStyle/>
          <a:p>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中国历史上第一次近代化运动，客观上促进了中国民族资本主义的产生</a:t>
            </a:r>
          </a:p>
        </p:txBody>
      </p:sp>
      <p:sp>
        <p:nvSpPr>
          <p:cNvPr id="2" name="矩形 1"/>
          <p:cNvSpPr>
            <a:spLocks noChangeArrowheads="1"/>
          </p:cNvSpPr>
          <p:nvPr/>
        </p:nvSpPr>
        <p:spPr bwMode="auto">
          <a:xfrm>
            <a:off x="5756275" y="2915920"/>
            <a:ext cx="2814955" cy="718185"/>
          </a:xfrm>
          <a:prstGeom prst="rect">
            <a:avLst/>
          </a:prstGeom>
          <a:solidFill>
            <a:srgbClr val="002060"/>
          </a:solidFill>
          <a:ln w="9525">
            <a:solidFill>
              <a:srgbClr val="FFFF00"/>
            </a:solidFill>
            <a:round/>
          </a:ln>
        </p:spPr>
        <p:txBody>
          <a:bodyPr wrap="square">
            <a:spAutoFit/>
          </a:bodyPr>
          <a:lstStyle/>
          <a:p>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一次失败的统治者的自救运动</a:t>
            </a:r>
          </a:p>
        </p:txBody>
      </p: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blinds(horizontal)">
                                      <p:cBhvr>
                                        <p:cTn id="7" dur="500"/>
                                        <p:tgtEl>
                                          <p:spTgt spid="71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064"/>
                                        </p:tgtEl>
                                        <p:attrNameLst>
                                          <p:attrName>style.visibility</p:attrName>
                                        </p:attrNameLst>
                                      </p:cBhvr>
                                      <p:to>
                                        <p:strVal val="visible"/>
                                      </p:to>
                                    </p:set>
                                    <p:animEffect transition="in" filter="checkerboard(across)">
                                      <p:cBhvr>
                                        <p:cTn id="28" dur="500"/>
                                        <p:tgtEl>
                                          <p:spTgt spid="206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p:bldP spid="7173" grpId="0" animBg="1"/>
      <p:bldP spid="4" grpId="0" bldLvl="0" animBg="1"/>
      <p:bldP spid="5" grpId="0" bldLvl="0" animBg="1"/>
      <p:bldP spid="8" grpId="0" bldLvl="0" animBg="1"/>
      <p:bldP spid="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307720" y="1340768"/>
            <a:ext cx="8728776" cy="2266261"/>
          </a:xfrm>
          <a:prstGeom prst="rect">
            <a:avLst/>
          </a:prstGeom>
          <a:solidFill>
            <a:srgbClr val="002060"/>
          </a:solidFill>
          <a:ln w="9525">
            <a:solidFill>
              <a:srgbClr val="FFFF00"/>
            </a:solidFill>
            <a:round/>
          </a:ln>
        </p:spPr>
        <p:txBody>
          <a:bodyPr wrap="square">
            <a:spAutoFit/>
          </a:bodyPr>
          <a:lstStyle/>
          <a:p>
            <a:pPr>
              <a:lnSpc>
                <a:spcPct val="90000"/>
              </a:lnSpc>
              <a:spcBef>
                <a:spcPts val="1400"/>
              </a:spcBef>
            </a:pPr>
            <a:r>
              <a:rPr lang="ko-KR" altLang="en-US" sz="24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en-US" altLang="ko-KR" sz="2400" dirty="0">
                <a:solidFill>
                  <a:srgbClr val="FFFF00"/>
                </a:solidFill>
                <a:latin typeface="楷体_GB2312" panose="02010609030101010101" pitchFamily="49" charset="-122"/>
                <a:ea typeface="楷体_GB2312" panose="02010609030101010101" pitchFamily="49" charset="-122"/>
                <a:cs typeface="楷体_GB2312" panose="02010609030101010101" pitchFamily="49" charset="-122"/>
                <a:sym typeface="+mn-ea"/>
              </a:rPr>
              <a:t>“</a:t>
            </a:r>
            <a:r>
              <a:rPr lang="ko-KR" altLang="en-US" sz="2400" dirty="0">
                <a:solidFill>
                  <a:srgbClr val="FFFF00"/>
                </a:solidFill>
                <a:latin typeface="楷体_GB2312" panose="02010609030101010101" pitchFamily="49" charset="-122"/>
                <a:ea typeface="楷体_GB2312" panose="02010609030101010101" pitchFamily="49" charset="-122"/>
                <a:cs typeface="楷体_GB2312" panose="02010609030101010101" pitchFamily="49" charset="-122"/>
                <a:sym typeface="+mn-ea"/>
              </a:rPr>
              <a:t>创办轮船招商局使内江外海之利，不致为洋人尽占，三年多时间，外轮损失一千三百多万两（白银），美国旗昌行不堪赔累，被招商局归并。……</a:t>
            </a:r>
            <a:r>
              <a:rPr lang="ko-KR" altLang="en-US" sz="2400" dirty="0">
                <a:solidFill>
                  <a:schemeClr val="bg1"/>
                </a:solidFill>
                <a:latin typeface="楷体_GB2312" panose="02010609030101010101" pitchFamily="49" charset="-122"/>
                <a:ea typeface="楷体_GB2312" panose="02010609030101010101" pitchFamily="49" charset="-122"/>
                <a:cs typeface="楷体_GB2312" panose="02010609030101010101" pitchFamily="49" charset="-122"/>
                <a:sym typeface="+mn-ea"/>
              </a:rPr>
              <a:t>中国资本能挫败洋商</a:t>
            </a:r>
            <a:r>
              <a:rPr lang="ko-KR" altLang="en-US" sz="2400" dirty="0">
                <a:solidFill>
                  <a:srgbClr val="FFFF00"/>
                </a:solidFill>
                <a:latin typeface="楷体_GB2312" panose="02010609030101010101" pitchFamily="49" charset="-122"/>
                <a:ea typeface="楷体_GB2312" panose="02010609030101010101" pitchFamily="49" charset="-122"/>
                <a:cs typeface="楷体_GB2312" panose="02010609030101010101" pitchFamily="49" charset="-122"/>
                <a:sym typeface="+mn-ea"/>
              </a:rPr>
              <a:t>，这在当时曾被视为“创建之事”。</a:t>
            </a:r>
            <a:endParaRPr lang="ko-KR" altLang="en-US" sz="2400" dirty="0">
              <a:solidFill>
                <a:srgbClr val="FFFF00"/>
              </a:solidFill>
              <a:latin typeface="楷体_GB2312" panose="02010609030101010101" pitchFamily="49" charset="-122"/>
              <a:ea typeface="楷体_GB2312" panose="02010609030101010101" pitchFamily="49" charset="-122"/>
              <a:cs typeface="楷体_GB2312" panose="02010609030101010101" pitchFamily="49" charset="-122"/>
            </a:endParaRPr>
          </a:p>
          <a:p>
            <a:pPr>
              <a:lnSpc>
                <a:spcPct val="90000"/>
              </a:lnSpc>
              <a:spcBef>
                <a:spcPts val="1400"/>
              </a:spcBef>
            </a:pPr>
            <a:r>
              <a:rPr lang="ko-KR" altLang="en-US" sz="2400" dirty="0">
                <a:solidFill>
                  <a:srgbClr val="FFFF00"/>
                </a:solidFill>
                <a:latin typeface="黑体" panose="02010609060101010101" pitchFamily="49" charset="-122"/>
                <a:ea typeface="黑体" panose="02010609060101010101" pitchFamily="49" charset="-122"/>
                <a:cs typeface="黑体" panose="02010609060101010101" pitchFamily="49" charset="-122"/>
                <a:sym typeface="+mn-ea"/>
              </a:rPr>
              <a:t>                          ——摘自《中国近代史资料丛书》</a:t>
            </a:r>
            <a:endParaRPr lang="ko-KR" altLang="en-US" sz="2400" b="0" dirty="0">
              <a:solidFill>
                <a:srgbClr val="FFFF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Text Box 8"/>
          <p:cNvSpPr txBox="1">
            <a:spLocks noChangeArrowheads="1"/>
          </p:cNvSpPr>
          <p:nvPr/>
        </p:nvSpPr>
        <p:spPr bwMode="auto">
          <a:xfrm>
            <a:off x="300990" y="390843"/>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p>
        </p:txBody>
      </p:sp>
      <p:sp>
        <p:nvSpPr>
          <p:cNvPr id="3" name="矩形 2"/>
          <p:cNvSpPr>
            <a:spLocks noChangeArrowheads="1"/>
          </p:cNvSpPr>
          <p:nvPr/>
        </p:nvSpPr>
        <p:spPr bwMode="auto">
          <a:xfrm>
            <a:off x="3764280" y="3941445"/>
            <a:ext cx="4989195" cy="823595"/>
          </a:xfrm>
          <a:prstGeom prst="rect">
            <a:avLst/>
          </a:prstGeom>
          <a:solidFill>
            <a:srgbClr val="002060"/>
          </a:solidFill>
          <a:ln w="9525">
            <a:solidFill>
              <a:srgbClr val="FFFF00"/>
            </a:solidFill>
            <a:round/>
          </a:ln>
        </p:spPr>
        <p:txBody>
          <a:bodyPr wrap="square">
            <a:spAutoFit/>
          </a:bodyPr>
          <a:lstStyle/>
          <a:p>
            <a:r>
              <a:rPr lang="zh-CN" altLang="zh-CN" sz="2800">
                <a:solidFill>
                  <a:srgbClr val="FFFF00"/>
                </a:solidFill>
                <a:latin typeface="黑体" panose="02010609060101010101" pitchFamily="49" charset="-122"/>
                <a:ea typeface="黑体" panose="02010609060101010101" pitchFamily="49" charset="-122"/>
                <a:sym typeface="宋体" panose="02010600030101010101" pitchFamily="2" charset="-122"/>
              </a:rPr>
              <a:t>洋务运动对外国资本的入侵起到了一定的抵制作用</a:t>
            </a:r>
          </a:p>
        </p:txBody>
      </p: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Text Box 5"/>
          <p:cNvSpPr txBox="1">
            <a:spLocks noChangeArrowheads="1"/>
          </p:cNvSpPr>
          <p:nvPr/>
        </p:nvSpPr>
        <p:spPr bwMode="auto">
          <a:xfrm>
            <a:off x="457200" y="433388"/>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p>
        </p:txBody>
      </p:sp>
      <p:sp>
        <p:nvSpPr>
          <p:cNvPr id="14338" name="Text Box 13"/>
          <p:cNvSpPr txBox="1">
            <a:spLocks noChangeArrowheads="1"/>
          </p:cNvSpPr>
          <p:nvPr/>
        </p:nvSpPr>
        <p:spPr bwMode="auto">
          <a:xfrm>
            <a:off x="2544763" y="5486400"/>
            <a:ext cx="3398837" cy="946150"/>
          </a:xfrm>
          <a:prstGeom prst="rect">
            <a:avLst/>
          </a:prstGeom>
          <a:noFill/>
          <a:ln w="9525">
            <a:noFill/>
            <a:miter lim="800000"/>
          </a:ln>
        </p:spPr>
        <p:txBody>
          <a:bodyPr wrap="none">
            <a:spAutoFit/>
          </a:bodyPr>
          <a:lstStyle/>
          <a:p>
            <a:pPr>
              <a:lnSpc>
                <a:spcPct val="100000"/>
              </a:lnSpc>
              <a:spcBef>
                <a:spcPct val="0"/>
              </a:spcBef>
            </a:pPr>
            <a:r>
              <a:rPr lang="zh-CN" altLang="en-US" sz="2800">
                <a:latin typeface="黑体" panose="02010609060101010101" pitchFamily="49" charset="-122"/>
                <a:ea typeface="黑体" panose="02010609060101010101" pitchFamily="49" charset="-122"/>
              </a:rPr>
              <a:t>变者，天下之公理也</a:t>
            </a:r>
          </a:p>
          <a:p>
            <a:pPr>
              <a:lnSpc>
                <a:spcPct val="100000"/>
              </a:lnSpc>
              <a:spcBef>
                <a:spcPct val="0"/>
              </a:spcBef>
            </a:pPr>
            <a:r>
              <a:rPr lang="zh-CN" altLang="en-US" sz="2800">
                <a:solidFill>
                  <a:schemeClr val="tx1"/>
                </a:solidFill>
                <a:latin typeface="黑体" panose="02010609060101010101" pitchFamily="49" charset="-122"/>
                <a:ea typeface="黑体" panose="02010609060101010101" pitchFamily="49" charset="-122"/>
              </a:rPr>
              <a:t>    </a:t>
            </a:r>
            <a:r>
              <a:rPr lang="en-US" altLang="zh-CN" sz="2800">
                <a:solidFill>
                  <a:schemeClr val="tx1"/>
                </a:solidFill>
                <a:latin typeface="黑体" panose="02010609060101010101" pitchFamily="49" charset="-122"/>
                <a:ea typeface="黑体" panose="02010609060101010101" pitchFamily="49" charset="-122"/>
              </a:rPr>
              <a:t>------</a:t>
            </a:r>
            <a:r>
              <a:rPr lang="zh-CN" altLang="en-US" sz="2800">
                <a:solidFill>
                  <a:schemeClr val="tx1"/>
                </a:solidFill>
                <a:latin typeface="黑体" panose="02010609060101010101" pitchFamily="49" charset="-122"/>
                <a:ea typeface="黑体" panose="02010609060101010101" pitchFamily="49" charset="-122"/>
              </a:rPr>
              <a:t>梁启超</a:t>
            </a:r>
          </a:p>
        </p:txBody>
      </p:sp>
      <p:sp>
        <p:nvSpPr>
          <p:cNvPr id="11273" name="矩形 5136"/>
          <p:cNvSpPr>
            <a:spLocks noTextEdit="1"/>
          </p:cNvSpPr>
          <p:nvPr/>
        </p:nvSpPr>
        <p:spPr>
          <a:xfrm>
            <a:off x="3810000" y="381000"/>
            <a:ext cx="3962400" cy="1447800"/>
          </a:xfrm>
          <a:prstGeom prst="rect">
            <a:avLst/>
          </a:prstGeom>
        </p:spPr>
        <p:txBody>
          <a:bodyPr wrap="none" fromWordArt="1">
            <a:prstTxWarp prst="textPlain">
              <a:avLst>
                <a:gd name="adj" fmla="val 50000"/>
              </a:avLst>
            </a:prstTxWarp>
            <a:normAutofit/>
          </a:bodyPr>
          <a:lstStyle/>
          <a:p>
            <a:pPr algn="ctr" eaLnBrk="0" hangingPunct="0"/>
            <a:r>
              <a:rPr lang="zh-CN" altLang="en-US" sz="3600" noProof="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戊戌变法</a:t>
            </a:r>
          </a:p>
          <a:p>
            <a:pPr algn="ctr" eaLnBrk="0" hangingPunct="0"/>
            <a:r>
              <a:rPr lang="zh-CN" altLang="en-US" sz="3600" noProof="1">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宋体" panose="02010600030101010101" pitchFamily="2" charset="-122"/>
                <a:ea typeface="宋体" panose="02010600030101010101" pitchFamily="2" charset="-122"/>
              </a:rPr>
              <a:t>（百日维新）</a:t>
            </a:r>
          </a:p>
        </p:txBody>
      </p:sp>
      <p:pic>
        <p:nvPicPr>
          <p:cNvPr id="14340" name="图片 1" descr="新文档 2020-02-19 10.03.59_11"/>
          <p:cNvPicPr>
            <a:picLocks noChangeAspect="1" noChangeArrowheads="1"/>
          </p:cNvPicPr>
          <p:nvPr/>
        </p:nvPicPr>
        <p:blipFill>
          <a:blip r:embed="rId2"/>
          <a:srcRect/>
          <a:stretch>
            <a:fillRect/>
          </a:stretch>
        </p:blipFill>
        <p:spPr bwMode="auto">
          <a:xfrm>
            <a:off x="139700" y="1857375"/>
            <a:ext cx="2405063" cy="3552825"/>
          </a:xfrm>
          <a:prstGeom prst="rect">
            <a:avLst/>
          </a:prstGeom>
          <a:noFill/>
          <a:ln w="9525">
            <a:noFill/>
            <a:miter lim="800000"/>
            <a:headEnd/>
            <a:tailEnd/>
          </a:ln>
        </p:spPr>
      </p:pic>
      <p:pic>
        <p:nvPicPr>
          <p:cNvPr id="14341" name="图片 2" descr="新文档 2020-02-19 10.03.59_14"/>
          <p:cNvPicPr>
            <a:picLocks noChangeAspect="1" noChangeArrowheads="1"/>
          </p:cNvPicPr>
          <p:nvPr/>
        </p:nvPicPr>
        <p:blipFill>
          <a:blip r:embed="rId3"/>
          <a:srcRect/>
          <a:stretch>
            <a:fillRect/>
          </a:stretch>
        </p:blipFill>
        <p:spPr bwMode="auto">
          <a:xfrm>
            <a:off x="2857500" y="1895475"/>
            <a:ext cx="2533650" cy="3514725"/>
          </a:xfrm>
          <a:prstGeom prst="rect">
            <a:avLst/>
          </a:prstGeom>
          <a:noFill/>
          <a:ln w="9525">
            <a:noFill/>
            <a:miter lim="800000"/>
            <a:headEnd/>
            <a:tailEnd/>
          </a:ln>
        </p:spPr>
      </p:pic>
      <p:pic>
        <p:nvPicPr>
          <p:cNvPr id="14342" name="图片 3" descr="新文档 2020-02-19 10.03.59_16"/>
          <p:cNvPicPr>
            <a:picLocks noChangeAspect="1" noChangeArrowheads="1"/>
          </p:cNvPicPr>
          <p:nvPr/>
        </p:nvPicPr>
        <p:blipFill>
          <a:blip r:embed="rId4"/>
          <a:srcRect/>
          <a:stretch>
            <a:fillRect/>
          </a:stretch>
        </p:blipFill>
        <p:spPr bwMode="auto">
          <a:xfrm>
            <a:off x="6121400" y="1895475"/>
            <a:ext cx="2413000" cy="3619500"/>
          </a:xfrm>
          <a:prstGeom prst="rect">
            <a:avLst/>
          </a:prstGeom>
          <a:noFill/>
          <a:ln w="9525">
            <a:noFill/>
            <a:miter lim="800000"/>
            <a:headEnd/>
            <a:tailEnd/>
          </a:ln>
        </p:spPr>
      </p:pic>
      <p:sp>
        <p:nvSpPr>
          <p:cNvPr id="8" name="矩形 7"/>
          <p:cNvSpPr>
            <a:spLocks noChangeArrowheads="1"/>
          </p:cNvSpPr>
          <p:nvPr/>
        </p:nvSpPr>
        <p:spPr bwMode="auto">
          <a:xfrm>
            <a:off x="2296160" y="1895475"/>
            <a:ext cx="4989195" cy="509270"/>
          </a:xfrm>
          <a:prstGeom prst="rect">
            <a:avLst/>
          </a:prstGeom>
          <a:solidFill>
            <a:srgbClr val="002060"/>
          </a:solidFill>
          <a:ln w="9525">
            <a:solidFill>
              <a:srgbClr val="FFFF00"/>
            </a:solidFill>
            <a:round/>
          </a:ln>
        </p:spPr>
        <p:txBody>
          <a:bodyPr wrap="square">
            <a:spAutoFit/>
          </a:bodyPr>
          <a:lstStyle/>
          <a:p>
            <a:r>
              <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rPr>
              <a:t>资本主义性质的改良运动</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linds(horizontal)">
                                      <p:cBhvr>
                                        <p:cTn id="7" dur="500"/>
                                        <p:tgtEl>
                                          <p:spTgt spid="1127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14338">
                                            <p:txEl>
                                              <p:pRg st="0" end="0"/>
                                            </p:txEl>
                                          </p:spTgt>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4"/>
          <p:cNvSpPr txBox="1">
            <a:spLocks noChangeArrowheads="1"/>
          </p:cNvSpPr>
          <p:nvPr/>
        </p:nvSpPr>
        <p:spPr bwMode="auto">
          <a:xfrm>
            <a:off x="397510" y="381000"/>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p>
        </p:txBody>
      </p:sp>
      <p:pic>
        <p:nvPicPr>
          <p:cNvPr id="17410" name="图片 1" descr="新文档 2020-02-19 10.03.59_6"/>
          <p:cNvPicPr>
            <a:picLocks noChangeAspect="1" noChangeArrowheads="1"/>
          </p:cNvPicPr>
          <p:nvPr/>
        </p:nvPicPr>
        <p:blipFill>
          <a:blip r:embed="rId3"/>
          <a:srcRect/>
          <a:stretch>
            <a:fillRect/>
          </a:stretch>
        </p:blipFill>
        <p:spPr bwMode="auto">
          <a:xfrm>
            <a:off x="219075" y="1511300"/>
            <a:ext cx="3908425" cy="5022850"/>
          </a:xfrm>
          <a:prstGeom prst="rect">
            <a:avLst/>
          </a:prstGeom>
          <a:noFill/>
          <a:ln w="9525">
            <a:noFill/>
            <a:miter lim="800000"/>
            <a:headEnd/>
            <a:tailEnd/>
          </a:ln>
        </p:spPr>
      </p:pic>
      <p:pic>
        <p:nvPicPr>
          <p:cNvPr id="17411" name="图片 2" descr="新文档 2020-02-19 10.03.59_7"/>
          <p:cNvPicPr>
            <a:picLocks noChangeAspect="1" noChangeArrowheads="1"/>
          </p:cNvPicPr>
          <p:nvPr/>
        </p:nvPicPr>
        <p:blipFill>
          <a:blip r:embed="rId4"/>
          <a:srcRect/>
          <a:stretch>
            <a:fillRect/>
          </a:stretch>
        </p:blipFill>
        <p:spPr bwMode="auto">
          <a:xfrm>
            <a:off x="4686300" y="1425575"/>
            <a:ext cx="2622550" cy="2724150"/>
          </a:xfrm>
          <a:prstGeom prst="rect">
            <a:avLst/>
          </a:prstGeom>
          <a:noFill/>
          <a:ln w="9525">
            <a:noFill/>
            <a:miter lim="800000"/>
            <a:headEnd/>
            <a:tailEnd/>
          </a:ln>
        </p:spPr>
      </p:pic>
      <p:graphicFrame>
        <p:nvGraphicFramePr>
          <p:cNvPr id="6" name="表格 5"/>
          <p:cNvGraphicFramePr/>
          <p:nvPr/>
        </p:nvGraphicFramePr>
        <p:xfrm>
          <a:off x="4686300" y="4270375"/>
          <a:ext cx="3891280" cy="2431415"/>
        </p:xfrm>
        <a:graphic>
          <a:graphicData uri="http://schemas.openxmlformats.org/drawingml/2006/table">
            <a:tbl>
              <a:tblPr firstRow="1" bandRow="1">
                <a:tableStyleId>{5C22544A-7EE6-4342-B048-85BDC9FD1C3A}</a:tableStyleId>
              </a:tblPr>
              <a:tblGrid>
                <a:gridCol w="3891280">
                  <a:extLst>
                    <a:ext uri="{9D8B030D-6E8A-4147-A177-3AD203B41FA5}">
                      <a16:colId xmlns:a16="http://schemas.microsoft.com/office/drawing/2014/main" val="20000"/>
                    </a:ext>
                  </a:extLst>
                </a:gridCol>
              </a:tblGrid>
              <a:tr h="579120">
                <a:tc>
                  <a:txBody>
                    <a:bodyPr/>
                    <a:lstStyle/>
                    <a:p>
                      <a:pPr algn="l">
                        <a:buNone/>
                      </a:pPr>
                      <a:r>
                        <a:rPr lang="zh-CN" altLang="en-US" sz="1600">
                          <a:solidFill>
                            <a:schemeClr val="tx1"/>
                          </a:solidFill>
                          <a:latin typeface="黑体" panose="02010609060101010101" pitchFamily="49" charset="-122"/>
                          <a:ea typeface="黑体" panose="02010609060101010101" pitchFamily="49" charset="-122"/>
                          <a:sym typeface="+mn-ea"/>
                        </a:rPr>
                        <a:t>清政府割辽东半岛、台湾全岛及所有附属各岛屿、澎湖列岛给日本</a:t>
                      </a:r>
                    </a:p>
                    <a:p>
                      <a:pPr algn="l">
                        <a:buNone/>
                      </a:pPr>
                      <a:endParaRPr lang="zh-CN" altLang="en-US" sz="16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txBody>
                  <a:tcPr/>
                </a:tc>
                <a:extLst>
                  <a:ext uri="{0D108BD9-81ED-4DB2-BD59-A6C34878D82A}">
                    <a16:rowId xmlns:a16="http://schemas.microsoft.com/office/drawing/2014/main" val="10000"/>
                  </a:ext>
                </a:extLst>
              </a:tr>
              <a:tr h="579120">
                <a:tc>
                  <a:txBody>
                    <a:bodyPr/>
                    <a:lstStyle/>
                    <a:p>
                      <a:pPr>
                        <a:buNone/>
                      </a:pPr>
                      <a:r>
                        <a:rPr lang="zh-CN" altLang="en-US" sz="1600" b="1">
                          <a:latin typeface="黑体" panose="02010609060101010101" pitchFamily="49" charset="-122"/>
                          <a:ea typeface="黑体" panose="02010609060101010101" pitchFamily="49" charset="-122"/>
                          <a:cs typeface="黑体" panose="02010609060101010101" pitchFamily="49" charset="-122"/>
                        </a:rPr>
                        <a:t>赔偿日本军费</a:t>
                      </a:r>
                      <a:r>
                        <a:rPr lang="en-US" altLang="zh-CN" sz="1600" b="1">
                          <a:latin typeface="黑体" panose="02010609060101010101" pitchFamily="49" charset="-122"/>
                          <a:ea typeface="黑体" panose="02010609060101010101" pitchFamily="49" charset="-122"/>
                          <a:cs typeface="黑体" panose="02010609060101010101" pitchFamily="49" charset="-122"/>
                        </a:rPr>
                        <a:t>2</a:t>
                      </a:r>
                      <a:r>
                        <a:rPr lang="zh-CN" altLang="en-US" sz="1600" b="1">
                          <a:latin typeface="黑体" panose="02010609060101010101" pitchFamily="49" charset="-122"/>
                          <a:ea typeface="黑体" panose="02010609060101010101" pitchFamily="49" charset="-122"/>
                          <a:cs typeface="黑体" panose="02010609060101010101" pitchFamily="49" charset="-122"/>
                        </a:rPr>
                        <a:t>亿两白银</a:t>
                      </a:r>
                    </a:p>
                    <a:p>
                      <a:pPr>
                        <a:buNone/>
                      </a:pPr>
                      <a:endParaRPr lang="zh-CN" altLang="en-US" sz="1600" b="1">
                        <a:latin typeface="黑体" panose="02010609060101010101" pitchFamily="49" charset="-122"/>
                        <a:ea typeface="黑体" panose="02010609060101010101" pitchFamily="49" charset="-122"/>
                        <a:cs typeface="黑体" panose="02010609060101010101" pitchFamily="49" charset="-122"/>
                      </a:endParaRPr>
                    </a:p>
                  </a:txBody>
                  <a:tcPr/>
                </a:tc>
                <a:extLst>
                  <a:ext uri="{0D108BD9-81ED-4DB2-BD59-A6C34878D82A}">
                    <a16:rowId xmlns:a16="http://schemas.microsoft.com/office/drawing/2014/main" val="10001"/>
                  </a:ext>
                </a:extLst>
              </a:tr>
              <a:tr h="561340">
                <a:tc>
                  <a:txBody>
                    <a:bodyPr/>
                    <a:lstStyle/>
                    <a:p>
                      <a:pPr>
                        <a:buNone/>
                      </a:pPr>
                      <a:r>
                        <a:rPr lang="zh-CN" altLang="en-US" sz="1600" b="1">
                          <a:latin typeface="黑体" panose="02010609060101010101" pitchFamily="49" charset="-122"/>
                          <a:ea typeface="黑体" panose="02010609060101010101" pitchFamily="49" charset="-122"/>
                        </a:rPr>
                        <a:t>开放沙市、重庆、苏州、杭州为商埠</a:t>
                      </a:r>
                    </a:p>
                  </a:txBody>
                  <a:tcPr/>
                </a:tc>
                <a:extLst>
                  <a:ext uri="{0D108BD9-81ED-4DB2-BD59-A6C34878D82A}">
                    <a16:rowId xmlns:a16="http://schemas.microsoft.com/office/drawing/2014/main" val="10002"/>
                  </a:ext>
                </a:extLst>
              </a:tr>
              <a:tr h="467995">
                <a:tc>
                  <a:txBody>
                    <a:bodyPr/>
                    <a:lstStyle/>
                    <a:p>
                      <a:pPr>
                        <a:buNone/>
                      </a:pPr>
                      <a:r>
                        <a:rPr lang="zh-CN" altLang="en-US" sz="1600" b="1">
                          <a:latin typeface="黑体" panose="02010609060101010101" pitchFamily="49" charset="-122"/>
                          <a:ea typeface="黑体" panose="02010609060101010101" pitchFamily="49" charset="-122"/>
                        </a:rPr>
                        <a:t>允许日本在通商口岸开设工厂</a:t>
                      </a:r>
                    </a:p>
                  </a:txBody>
                  <a:tcPr/>
                </a:tc>
                <a:extLst>
                  <a:ext uri="{0D108BD9-81ED-4DB2-BD59-A6C34878D82A}">
                    <a16:rowId xmlns:a16="http://schemas.microsoft.com/office/drawing/2014/main" val="10003"/>
                  </a:ext>
                </a:extLst>
              </a:tr>
            </a:tbl>
          </a:graphicData>
        </a:graphic>
      </p:graphicFrame>
      <p:sp>
        <p:nvSpPr>
          <p:cNvPr id="11273" name="矩形 5136"/>
          <p:cNvSpPr>
            <a:spLocks noChangeArrowheads="1" noChangeShapeType="1" noTextEdit="1"/>
          </p:cNvSpPr>
          <p:nvPr/>
        </p:nvSpPr>
        <p:spPr bwMode="auto">
          <a:xfrm>
            <a:off x="3810000" y="381000"/>
            <a:ext cx="4867275" cy="77152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甲午中日战争</a:t>
            </a:r>
            <a:r>
              <a:rPr lang="en-US" altLang="zh-CN"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a:t>
            </a: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马关条约</a:t>
            </a:r>
            <a:r>
              <a:rPr lang="en-US" altLang="zh-CN"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a:t>
            </a:r>
            <a:endPar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endParaRPr>
          </a:p>
        </p:txBody>
      </p:sp>
      <p:sp>
        <p:nvSpPr>
          <p:cNvPr id="8" name="矩形 7"/>
          <p:cNvSpPr>
            <a:spLocks noChangeArrowheads="1"/>
          </p:cNvSpPr>
          <p:nvPr/>
        </p:nvSpPr>
        <p:spPr bwMode="auto">
          <a:xfrm>
            <a:off x="1370013" y="3639820"/>
            <a:ext cx="6875462" cy="509588"/>
          </a:xfrm>
          <a:prstGeom prst="rect">
            <a:avLst/>
          </a:prstGeom>
          <a:solidFill>
            <a:srgbClr val="002060"/>
          </a:solidFill>
          <a:ln w="9525">
            <a:solidFill>
              <a:srgbClr val="FFFF00"/>
            </a:solidFill>
            <a:round/>
          </a:ln>
        </p:spPr>
        <p:txBody>
          <a:bodyPr>
            <a:spAutoFit/>
          </a:bodyPr>
          <a:lstStyle/>
          <a:p>
            <a:r>
              <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rPr>
              <a:t>大大加深</a:t>
            </a:r>
            <a:r>
              <a:rPr lang="zh-CN" altLang="en-US" sz="3200">
                <a:solidFill>
                  <a:schemeClr val="bg1"/>
                </a:solidFill>
                <a:latin typeface="黑体" panose="02010609060101010101" pitchFamily="49" charset="-122"/>
                <a:ea typeface="黑体" panose="02010609060101010101" pitchFamily="49" charset="-122"/>
                <a:sym typeface="宋体" panose="02010600030101010101" pitchFamily="2" charset="-122"/>
              </a:rPr>
              <a:t>了中国的半殖民地化程度</a:t>
            </a:r>
            <a:endPar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endParaRPr>
          </a:p>
        </p:txBody>
      </p:sp>
      <p:sp>
        <p:nvSpPr>
          <p:cNvPr id="5" name="椭圆 4"/>
          <p:cNvSpPr/>
          <p:nvPr/>
        </p:nvSpPr>
        <p:spPr>
          <a:xfrm>
            <a:off x="6389370" y="4149725"/>
            <a:ext cx="1153160"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2" name="椭圆 1"/>
          <p:cNvSpPr/>
          <p:nvPr/>
        </p:nvSpPr>
        <p:spPr>
          <a:xfrm>
            <a:off x="5133975" y="5566410"/>
            <a:ext cx="2407920"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3" name="椭圆 2"/>
          <p:cNvSpPr/>
          <p:nvPr/>
        </p:nvSpPr>
        <p:spPr>
          <a:xfrm>
            <a:off x="6440805" y="6193473"/>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4" name="矩形 3"/>
          <p:cNvSpPr>
            <a:spLocks noChangeArrowheads="1"/>
          </p:cNvSpPr>
          <p:nvPr/>
        </p:nvSpPr>
        <p:spPr bwMode="auto">
          <a:xfrm>
            <a:off x="5303520" y="1823720"/>
            <a:ext cx="1880235" cy="509270"/>
          </a:xfrm>
          <a:prstGeom prst="rect">
            <a:avLst/>
          </a:prstGeom>
          <a:solidFill>
            <a:srgbClr val="002060"/>
          </a:solidFill>
          <a:ln w="9525">
            <a:solidFill>
              <a:srgbClr val="FFFF00"/>
            </a:solidFill>
            <a:round/>
          </a:ln>
        </p:spPr>
        <p:txBody>
          <a:bodyPr wrap="square">
            <a:spAutoFit/>
          </a:bodyPr>
          <a:lstStyle/>
          <a:p>
            <a:r>
              <a:rPr lang="zh-CN" altLang="en-US" sz="3200">
                <a:solidFill>
                  <a:srgbClr val="FFFF00"/>
                </a:solidFill>
                <a:latin typeface="黑体" panose="02010609060101010101" pitchFamily="49" charset="-122"/>
                <a:ea typeface="黑体" panose="02010609060101010101" pitchFamily="49" charset="-122"/>
                <a:sym typeface="宋体" panose="02010600030101010101" pitchFamily="2" charset="-122"/>
              </a:rPr>
              <a:t>民族英雄</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linds(horizontal)">
                                      <p:cBhvr>
                                        <p:cTn id="7" dur="500"/>
                                        <p:tgtEl>
                                          <p:spTgt spid="112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8" grpId="0" bldLvl="0" animBg="1"/>
      <p:bldP spid="5" grpId="0" bldLvl="0" animBg="1"/>
      <p:bldP spid="2" grpId="0" bldLvl="0" animBg="1"/>
      <p:bldP spid="3" grpId="0" bldLvl="0" animBg="1"/>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28575" cy="19050"/>
          </a:xfrm>
          <a:prstGeom prst="rect">
            <a:avLst/>
          </a:prstGeom>
          <a:noFill/>
          <a:ln w="9525">
            <a:noFill/>
            <a:miter lim="800000"/>
            <a:headEnd/>
            <a:tailEnd/>
          </a:ln>
        </p:spPr>
      </p:pic>
      <p:pic>
        <p:nvPicPr>
          <p:cNvPr id="18434"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76250"/>
            <a:ext cx="28575" cy="19050"/>
          </a:xfrm>
          <a:prstGeom prst="rect">
            <a:avLst/>
          </a:prstGeom>
          <a:noFill/>
          <a:ln w="9525">
            <a:noFill/>
            <a:miter lim="800000"/>
            <a:headEnd/>
            <a:tailEnd/>
          </a:ln>
        </p:spPr>
      </p:pic>
      <p:pic>
        <p:nvPicPr>
          <p:cNvPr id="18435" name="图片 3" descr="新文档 2020-02-19 10.03.59_9"/>
          <p:cNvPicPr>
            <a:picLocks noChangeAspect="1" noChangeArrowheads="1"/>
          </p:cNvPicPr>
          <p:nvPr/>
        </p:nvPicPr>
        <p:blipFill>
          <a:blip r:embed="rId3"/>
          <a:srcRect/>
          <a:stretch>
            <a:fillRect/>
          </a:stretch>
        </p:blipFill>
        <p:spPr bwMode="auto">
          <a:xfrm>
            <a:off x="487363" y="1752600"/>
            <a:ext cx="3113087" cy="4503738"/>
          </a:xfrm>
          <a:prstGeom prst="rect">
            <a:avLst/>
          </a:prstGeom>
          <a:noFill/>
          <a:ln w="9525">
            <a:noFill/>
            <a:miter lim="800000"/>
            <a:headEnd/>
            <a:tailEnd/>
          </a:ln>
        </p:spPr>
      </p:pic>
      <p:pic>
        <p:nvPicPr>
          <p:cNvPr id="18436" name="图片 1" descr="新文档 2020-02-19 10.03.59_10"/>
          <p:cNvPicPr>
            <a:picLocks noChangeAspect="1" noChangeArrowheads="1"/>
          </p:cNvPicPr>
          <p:nvPr/>
        </p:nvPicPr>
        <p:blipFill>
          <a:blip r:embed="rId4"/>
          <a:srcRect/>
          <a:stretch>
            <a:fillRect/>
          </a:stretch>
        </p:blipFill>
        <p:spPr bwMode="auto">
          <a:xfrm>
            <a:off x="3800475" y="2400300"/>
            <a:ext cx="4724400" cy="3059113"/>
          </a:xfrm>
          <a:prstGeom prst="rect">
            <a:avLst/>
          </a:prstGeom>
          <a:noFill/>
          <a:ln w="9525">
            <a:noFill/>
            <a:miter lim="800000"/>
            <a:headEnd/>
            <a:tailEnd/>
          </a:ln>
        </p:spPr>
      </p:pic>
      <p:sp>
        <p:nvSpPr>
          <p:cNvPr id="44036" name="Text Box 4"/>
          <p:cNvSpPr txBox="1">
            <a:spLocks noChangeArrowheads="1"/>
          </p:cNvSpPr>
          <p:nvPr/>
        </p:nvSpPr>
        <p:spPr bwMode="auto">
          <a:xfrm>
            <a:off x="381000" y="381000"/>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p>
        </p:txBody>
      </p:sp>
      <p:sp>
        <p:nvSpPr>
          <p:cNvPr id="11273" name="矩形 5136"/>
          <p:cNvSpPr>
            <a:spLocks noChangeArrowheads="1" noChangeShapeType="1" noTextEdit="1"/>
          </p:cNvSpPr>
          <p:nvPr/>
        </p:nvSpPr>
        <p:spPr bwMode="auto">
          <a:xfrm>
            <a:off x="3800475" y="628650"/>
            <a:ext cx="4554538" cy="61912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瓜分中国狂潮</a:t>
            </a:r>
          </a:p>
        </p:txBody>
      </p:sp>
    </p:spTree>
  </p:cSld>
  <p:clrMapOvr>
    <a:masterClrMapping/>
  </p:clrMapOvr>
  <mc:AlternateContent xmlns:mc="http://schemas.openxmlformats.org/markup-compatibility/2006" xmlns:p14="http://schemas.microsoft.com/office/powerpoint/2010/main">
    <mc:Choice Requires="p14">
      <p:transition spd="slow">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linds(horizontal)">
                                      <p:cBhvr>
                                        <p:cTn id="7"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28575" cy="19050"/>
          </a:xfrm>
          <a:prstGeom prst="rect">
            <a:avLst/>
          </a:prstGeom>
          <a:noFill/>
          <a:ln w="9525">
            <a:noFill/>
            <a:miter lim="800000"/>
            <a:headEnd/>
            <a:tailEnd/>
          </a:ln>
        </p:spPr>
      </p:pic>
      <p:pic>
        <p:nvPicPr>
          <p:cNvPr id="19458"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76250"/>
            <a:ext cx="28575" cy="19050"/>
          </a:xfrm>
          <a:prstGeom prst="rect">
            <a:avLst/>
          </a:prstGeom>
          <a:noFill/>
          <a:ln w="9525">
            <a:noFill/>
            <a:miter lim="800000"/>
            <a:headEnd/>
            <a:tailEnd/>
          </a:ln>
        </p:spPr>
      </p:pic>
      <p:pic>
        <p:nvPicPr>
          <p:cNvPr id="19459"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57200"/>
            <a:ext cx="19050" cy="19050"/>
          </a:xfrm>
          <a:prstGeom prst="rect">
            <a:avLst/>
          </a:prstGeom>
          <a:noFill/>
          <a:ln w="9525">
            <a:noFill/>
            <a:miter lim="800000"/>
            <a:headEnd/>
            <a:tailEnd/>
          </a:ln>
        </p:spPr>
      </p:pic>
      <p:pic>
        <p:nvPicPr>
          <p:cNvPr id="19460" name="Picture 5"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57200"/>
            <a:ext cx="19050" cy="19050"/>
          </a:xfrm>
          <a:prstGeom prst="rect">
            <a:avLst/>
          </a:prstGeom>
          <a:noFill/>
          <a:ln w="9525">
            <a:noFill/>
            <a:miter lim="800000"/>
            <a:headEnd/>
            <a:tailEnd/>
          </a:ln>
        </p:spPr>
      </p:pic>
      <p:pic>
        <p:nvPicPr>
          <p:cNvPr id="19461" name="Picture 4"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76250"/>
            <a:ext cx="19050" cy="19050"/>
          </a:xfrm>
          <a:prstGeom prst="rect">
            <a:avLst/>
          </a:prstGeom>
          <a:noFill/>
          <a:ln w="9525">
            <a:noFill/>
            <a:miter lim="800000"/>
            <a:headEnd/>
            <a:tailEnd/>
          </a:ln>
        </p:spPr>
      </p:pic>
      <p:sp>
        <p:nvSpPr>
          <p:cNvPr id="44036" name="Text Box 4"/>
          <p:cNvSpPr txBox="1">
            <a:spLocks noChangeArrowheads="1"/>
          </p:cNvSpPr>
          <p:nvPr/>
        </p:nvSpPr>
        <p:spPr bwMode="auto">
          <a:xfrm>
            <a:off x="381000" y="381000"/>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p>
        </p:txBody>
      </p:sp>
      <p:sp>
        <p:nvSpPr>
          <p:cNvPr id="11273" name="矩形 5136"/>
          <p:cNvSpPr>
            <a:spLocks noChangeArrowheads="1" noChangeShapeType="1" noTextEdit="1"/>
          </p:cNvSpPr>
          <p:nvPr/>
        </p:nvSpPr>
        <p:spPr bwMode="auto">
          <a:xfrm>
            <a:off x="3800475" y="628650"/>
            <a:ext cx="4554538" cy="61912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义和团</a:t>
            </a:r>
            <a:r>
              <a:rPr lang="en-US" altLang="zh-CN"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a:t>
            </a: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反帝爱国运动</a:t>
            </a:r>
          </a:p>
        </p:txBody>
      </p:sp>
      <p:pic>
        <p:nvPicPr>
          <p:cNvPr id="19464" name="图片 4" descr="新文档 2020-02-19 10.03.59_17"/>
          <p:cNvPicPr>
            <a:picLocks noChangeAspect="1" noChangeArrowheads="1"/>
          </p:cNvPicPr>
          <p:nvPr/>
        </p:nvPicPr>
        <p:blipFill>
          <a:blip r:embed="rId4"/>
          <a:srcRect/>
          <a:stretch>
            <a:fillRect/>
          </a:stretch>
        </p:blipFill>
        <p:spPr bwMode="auto">
          <a:xfrm>
            <a:off x="171450" y="2144713"/>
            <a:ext cx="4364038" cy="3379787"/>
          </a:xfrm>
          <a:prstGeom prst="rect">
            <a:avLst/>
          </a:prstGeom>
          <a:noFill/>
          <a:ln w="9525">
            <a:noFill/>
            <a:miter lim="800000"/>
            <a:headEnd/>
            <a:tailEnd/>
          </a:ln>
        </p:spPr>
      </p:pic>
      <p:pic>
        <p:nvPicPr>
          <p:cNvPr id="19465" name="图片 5" descr="新文档 2020-02-19 10.03.59_19"/>
          <p:cNvPicPr>
            <a:picLocks noChangeAspect="1" noChangeArrowheads="1"/>
          </p:cNvPicPr>
          <p:nvPr/>
        </p:nvPicPr>
        <p:blipFill>
          <a:blip r:embed="rId5"/>
          <a:srcRect b="51852"/>
          <a:stretch>
            <a:fillRect/>
          </a:stretch>
        </p:blipFill>
        <p:spPr bwMode="auto">
          <a:xfrm>
            <a:off x="4535488" y="2251075"/>
            <a:ext cx="3924300" cy="3378200"/>
          </a:xfrm>
          <a:prstGeom prst="rect">
            <a:avLst/>
          </a:prstGeom>
          <a:noFill/>
          <a:ln w="9525">
            <a:noFill/>
            <a:miter lim="800000"/>
            <a:headEnd/>
            <a:tailEnd/>
          </a:ln>
        </p:spPr>
      </p:pic>
      <p:sp>
        <p:nvSpPr>
          <p:cNvPr id="8" name="矩形 7"/>
          <p:cNvSpPr>
            <a:spLocks noChangeArrowheads="1"/>
          </p:cNvSpPr>
          <p:nvPr/>
        </p:nvSpPr>
        <p:spPr bwMode="auto">
          <a:xfrm>
            <a:off x="771525" y="5629275"/>
            <a:ext cx="2306638" cy="509588"/>
          </a:xfrm>
          <a:prstGeom prst="rect">
            <a:avLst/>
          </a:prstGeom>
          <a:solidFill>
            <a:srgbClr val="002060"/>
          </a:solidFill>
          <a:ln w="9525">
            <a:solidFill>
              <a:srgbClr val="FFFF00"/>
            </a:solidFill>
            <a:round/>
          </a:ln>
        </p:spPr>
        <p:txBody>
          <a:bodyPr>
            <a:spAutoFit/>
          </a:bodyPr>
          <a:lstStyle/>
          <a:p>
            <a:r>
              <a:rPr lang="zh-CN" altLang="en-US" sz="3200">
                <a:solidFill>
                  <a:srgbClr val="FFFF00"/>
                </a:solidFill>
                <a:latin typeface="黑体" panose="02010609060101010101" pitchFamily="49" charset="-122"/>
                <a:ea typeface="黑体" panose="02010609060101010101" pitchFamily="49" charset="-122"/>
              </a:rPr>
              <a:t>扶清灭洋</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11273"/>
                                        </p:tgtEl>
                                        <p:attrNameLst>
                                          <p:attrName>style.visibility</p:attrName>
                                        </p:attrNameLst>
                                      </p:cBhvr>
                                      <p:to>
                                        <p:strVal val="visible"/>
                                      </p:to>
                                    </p:set>
                                    <p:animEffect transition="in" filter="blinds(horizontal)">
                                      <p:cBhvr>
                                        <p:cTn id="13" dur="500"/>
                                        <p:tgtEl>
                                          <p:spTgt spid="1127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9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28575" cy="19050"/>
          </a:xfrm>
          <a:prstGeom prst="rect">
            <a:avLst/>
          </a:prstGeom>
          <a:noFill/>
          <a:ln w="9525">
            <a:noFill/>
            <a:miter lim="800000"/>
            <a:headEnd/>
            <a:tailEnd/>
          </a:ln>
        </p:spPr>
      </p:pic>
      <p:pic>
        <p:nvPicPr>
          <p:cNvPr id="20482"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76250"/>
            <a:ext cx="28575" cy="19050"/>
          </a:xfrm>
          <a:prstGeom prst="rect">
            <a:avLst/>
          </a:prstGeom>
          <a:noFill/>
          <a:ln w="9525">
            <a:noFill/>
            <a:miter lim="800000"/>
            <a:headEnd/>
            <a:tailEnd/>
          </a:ln>
        </p:spPr>
      </p:pic>
      <p:pic>
        <p:nvPicPr>
          <p:cNvPr id="20483"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57200"/>
            <a:ext cx="19050" cy="19050"/>
          </a:xfrm>
          <a:prstGeom prst="rect">
            <a:avLst/>
          </a:prstGeom>
          <a:noFill/>
          <a:ln w="9525">
            <a:noFill/>
            <a:miter lim="800000"/>
            <a:headEnd/>
            <a:tailEnd/>
          </a:ln>
        </p:spPr>
      </p:pic>
      <p:pic>
        <p:nvPicPr>
          <p:cNvPr id="20484" name="Picture 5"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57200"/>
            <a:ext cx="19050" cy="19050"/>
          </a:xfrm>
          <a:prstGeom prst="rect">
            <a:avLst/>
          </a:prstGeom>
          <a:noFill/>
          <a:ln w="9525">
            <a:noFill/>
            <a:miter lim="800000"/>
            <a:headEnd/>
            <a:tailEnd/>
          </a:ln>
        </p:spPr>
      </p:pic>
      <p:pic>
        <p:nvPicPr>
          <p:cNvPr id="20485" name="Picture 4"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76250"/>
            <a:ext cx="19050" cy="19050"/>
          </a:xfrm>
          <a:prstGeom prst="rect">
            <a:avLst/>
          </a:prstGeom>
          <a:noFill/>
          <a:ln w="9525">
            <a:noFill/>
            <a:miter lim="800000"/>
            <a:headEnd/>
            <a:tailEnd/>
          </a:ln>
        </p:spPr>
      </p:pic>
      <p:sp>
        <p:nvSpPr>
          <p:cNvPr id="44036" name="Text Box 4"/>
          <p:cNvSpPr txBox="1">
            <a:spLocks noChangeArrowheads="1"/>
          </p:cNvSpPr>
          <p:nvPr/>
        </p:nvSpPr>
        <p:spPr bwMode="auto">
          <a:xfrm>
            <a:off x="381000" y="381000"/>
            <a:ext cx="2286000" cy="583565"/>
          </a:xfrm>
          <a:prstGeom prst="rect">
            <a:avLst/>
          </a:prstGeom>
          <a:noFill/>
          <a:ln w="38100">
            <a:solidFill>
              <a:srgbClr val="993300"/>
            </a:solidFill>
            <a:miter lim="800000"/>
          </a:ln>
          <a:effectLst/>
        </p:spPr>
        <p:txBody>
          <a:bodyPr>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图文说史</a:t>
            </a:r>
          </a:p>
        </p:txBody>
      </p:sp>
      <p:pic>
        <p:nvPicPr>
          <p:cNvPr id="20487" name="图片 1" descr="新文档 2020-02-19 10.03.59_20"/>
          <p:cNvPicPr>
            <a:picLocks noChangeAspect="1" noChangeArrowheads="1"/>
          </p:cNvPicPr>
          <p:nvPr/>
        </p:nvPicPr>
        <p:blipFill>
          <a:blip r:embed="rId4"/>
          <a:srcRect/>
          <a:stretch>
            <a:fillRect/>
          </a:stretch>
        </p:blipFill>
        <p:spPr bwMode="auto">
          <a:xfrm>
            <a:off x="3236913" y="4610100"/>
            <a:ext cx="4954587" cy="2124075"/>
          </a:xfrm>
          <a:prstGeom prst="rect">
            <a:avLst/>
          </a:prstGeom>
          <a:noFill/>
          <a:ln w="9525">
            <a:noFill/>
            <a:miter lim="800000"/>
            <a:headEnd/>
            <a:tailEnd/>
          </a:ln>
        </p:spPr>
      </p:pic>
      <p:pic>
        <p:nvPicPr>
          <p:cNvPr id="20488" name="图片 2" descr="新文档 2020-02-19 10.03.59_18"/>
          <p:cNvPicPr>
            <a:picLocks noChangeAspect="1" noChangeArrowheads="1"/>
          </p:cNvPicPr>
          <p:nvPr/>
        </p:nvPicPr>
        <p:blipFill>
          <a:blip r:embed="rId5"/>
          <a:srcRect/>
          <a:stretch>
            <a:fillRect/>
          </a:stretch>
        </p:blipFill>
        <p:spPr bwMode="auto">
          <a:xfrm>
            <a:off x="85725" y="1846263"/>
            <a:ext cx="5334000" cy="2573337"/>
          </a:xfrm>
          <a:prstGeom prst="rect">
            <a:avLst/>
          </a:prstGeom>
          <a:noFill/>
          <a:ln w="9525">
            <a:noFill/>
            <a:miter lim="800000"/>
            <a:headEnd/>
            <a:tailEnd/>
          </a:ln>
        </p:spPr>
      </p:pic>
      <p:sp>
        <p:nvSpPr>
          <p:cNvPr id="11273" name="矩形 5136"/>
          <p:cNvSpPr>
            <a:spLocks noChangeArrowheads="1" noChangeShapeType="1" noTextEdit="1"/>
          </p:cNvSpPr>
          <p:nvPr/>
        </p:nvSpPr>
        <p:spPr bwMode="auto">
          <a:xfrm>
            <a:off x="3800475" y="628650"/>
            <a:ext cx="4554538" cy="61912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panose="02010600030101010101" pitchFamily="2" charset="-122"/>
                <a:ea typeface="宋体" panose="02010600030101010101" pitchFamily="2" charset="-122"/>
              </a:rPr>
              <a:t>八国联军侵华战争</a:t>
            </a:r>
          </a:p>
        </p:txBody>
      </p:sp>
      <p:sp>
        <p:nvSpPr>
          <p:cNvPr id="20490" name="文本框 3"/>
          <p:cNvSpPr txBox="1">
            <a:spLocks noChangeArrowheads="1"/>
          </p:cNvSpPr>
          <p:nvPr/>
        </p:nvSpPr>
        <p:spPr bwMode="auto">
          <a:xfrm>
            <a:off x="5548313" y="2076450"/>
            <a:ext cx="3452812" cy="509588"/>
          </a:xfrm>
          <a:prstGeom prst="rect">
            <a:avLst/>
          </a:prstGeom>
          <a:solidFill>
            <a:schemeClr val="bg1"/>
          </a:solidFill>
          <a:ln w="9525">
            <a:noFill/>
            <a:miter lim="800000"/>
          </a:ln>
        </p:spPr>
        <p:txBody>
          <a:bodyPr>
            <a:spAutoFit/>
          </a:bodyPr>
          <a:lstStyle/>
          <a:p>
            <a:endParaRPr lang="zh-CN" altLang="en-US" sz="3200">
              <a:solidFill>
                <a:schemeClr val="tx1"/>
              </a:solidFill>
              <a:latin typeface="黑体" panose="02010609060101010101" pitchFamily="49" charset="-122"/>
              <a:ea typeface="黑体" panose="02010609060101010101" pitchFamily="49" charset="-122"/>
            </a:endParaRPr>
          </a:p>
        </p:txBody>
      </p:sp>
      <p:sp>
        <p:nvSpPr>
          <p:cNvPr id="7" name="矩形 6"/>
          <p:cNvSpPr>
            <a:spLocks noChangeArrowheads="1"/>
          </p:cNvSpPr>
          <p:nvPr/>
        </p:nvSpPr>
        <p:spPr bwMode="auto">
          <a:xfrm>
            <a:off x="1581150" y="4073525"/>
            <a:ext cx="6677025" cy="457200"/>
          </a:xfrm>
          <a:prstGeom prst="rect">
            <a:avLst/>
          </a:prstGeom>
          <a:solidFill>
            <a:srgbClr val="002060"/>
          </a:solidFill>
          <a:ln w="9525">
            <a:solidFill>
              <a:srgbClr val="FFFF00"/>
            </a:solidFill>
            <a:round/>
          </a:ln>
        </p:spPr>
        <p:txBody>
          <a:bodyPr>
            <a:spAutoFit/>
          </a:bodyPr>
          <a:lstStyle/>
          <a:p>
            <a:r>
              <a:rPr lang="zh-CN" altLang="en-US" sz="2800">
                <a:solidFill>
                  <a:schemeClr val="bg1"/>
                </a:solidFill>
                <a:latin typeface="黑体" panose="02010609060101010101" pitchFamily="49" charset="-122"/>
                <a:ea typeface="黑体" panose="02010609060101010101" pitchFamily="49" charset="-122"/>
              </a:rPr>
              <a:t>中国</a:t>
            </a:r>
            <a:r>
              <a:rPr lang="zh-CN" altLang="en-US" sz="2800">
                <a:solidFill>
                  <a:srgbClr val="FFFF00"/>
                </a:solidFill>
                <a:latin typeface="黑体" panose="02010609060101010101" pitchFamily="49" charset="-122"/>
                <a:ea typeface="黑体" panose="02010609060101010101" pitchFamily="49" charset="-122"/>
              </a:rPr>
              <a:t>完全</a:t>
            </a:r>
            <a:r>
              <a:rPr lang="zh-CN" altLang="en-US" sz="2800">
                <a:solidFill>
                  <a:schemeClr val="bg1"/>
                </a:solidFill>
                <a:latin typeface="黑体" panose="02010609060101010101" pitchFamily="49" charset="-122"/>
                <a:ea typeface="黑体" panose="02010609060101010101" pitchFamily="49" charset="-122"/>
              </a:rPr>
              <a:t>陷入半殖民地半封建社会的深渊</a:t>
            </a:r>
          </a:p>
        </p:txBody>
      </p:sp>
      <p:sp>
        <p:nvSpPr>
          <p:cNvPr id="2" name="文本框 1"/>
          <p:cNvSpPr txBox="1"/>
          <p:nvPr/>
        </p:nvSpPr>
        <p:spPr>
          <a:xfrm>
            <a:off x="5615305" y="2853055"/>
            <a:ext cx="2423795" cy="718185"/>
          </a:xfrm>
          <a:prstGeom prst="rect">
            <a:avLst/>
          </a:prstGeom>
          <a:noFill/>
        </p:spPr>
        <p:txBody>
          <a:bodyPr wrap="square" rtlCol="0">
            <a:spAutoFit/>
          </a:bodyPr>
          <a:lstStyle/>
          <a:p>
            <a:r>
              <a:rPr lang="zh-CN" altLang="en-US" sz="2400">
                <a:solidFill>
                  <a:schemeClr val="tx1"/>
                </a:solidFill>
                <a:latin typeface="黑体" panose="02010609060101010101" pitchFamily="49" charset="-122"/>
                <a:ea typeface="黑体" panose="02010609060101010101" pitchFamily="49" charset="-122"/>
              </a:rPr>
              <a:t>量中华之物力，结与国之欢心</a:t>
            </a:r>
          </a:p>
        </p:txBody>
      </p:sp>
    </p:spTree>
  </p:cSld>
  <p:clrMapOvr>
    <a:masterClrMapping/>
  </p:clrMapOvr>
  <mc:AlternateContent xmlns:mc="http://schemas.openxmlformats.org/markup-compatibility/2006" xmlns:p14="http://schemas.microsoft.com/office/powerpoint/2010/main">
    <mc:Choice Requires="p14">
      <p:transition spd="slow">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linds(horizontal)">
                                      <p:cBhvr>
                                        <p:cTn id="7" dur="500"/>
                                        <p:tgtEl>
                                          <p:spTgt spid="1127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subTnLst>
                                    <p:set>
                                      <p:cBhvr override="childStyle">
                                        <p:cTn dur="65" fill="hold" display="1"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7"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28575" cy="19050"/>
          </a:xfrm>
          <a:prstGeom prst="rect">
            <a:avLst/>
          </a:prstGeom>
          <a:noFill/>
          <a:ln w="9525">
            <a:noFill/>
            <a:miter lim="800000"/>
            <a:headEnd/>
            <a:tailEnd/>
          </a:ln>
        </p:spPr>
      </p:pic>
      <p:pic>
        <p:nvPicPr>
          <p:cNvPr id="16386"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76250"/>
            <a:ext cx="28575" cy="19050"/>
          </a:xfrm>
          <a:prstGeom prst="rect">
            <a:avLst/>
          </a:prstGeom>
          <a:noFill/>
          <a:ln w="9525">
            <a:noFill/>
            <a:miter lim="800000"/>
            <a:headEnd/>
            <a:tailEnd/>
          </a:ln>
        </p:spPr>
      </p:pic>
      <p:sp>
        <p:nvSpPr>
          <p:cNvPr id="12" name="TextBox 11"/>
          <p:cNvSpPr txBox="1">
            <a:spLocks noChangeArrowheads="1"/>
          </p:cNvSpPr>
          <p:nvPr/>
        </p:nvSpPr>
        <p:spPr bwMode="auto">
          <a:xfrm>
            <a:off x="1752600" y="4800600"/>
            <a:ext cx="1066800" cy="509588"/>
          </a:xfrm>
          <a:prstGeom prst="rect">
            <a:avLst/>
          </a:prstGeom>
          <a:noFill/>
          <a:ln w="9525">
            <a:noFill/>
            <a:miter lim="800000"/>
          </a:ln>
        </p:spPr>
        <p:txBody>
          <a:bodyPr>
            <a:spAutoFit/>
          </a:bodyPr>
          <a:lstStyle/>
          <a:p>
            <a:endParaRPr lang="zh-CN" altLang="en-US" sz="3200">
              <a:latin typeface="黑体" panose="02010609060101010101" pitchFamily="49" charset="-122"/>
              <a:ea typeface="黑体" panose="02010609060101010101" pitchFamily="49" charset="-122"/>
            </a:endParaRPr>
          </a:p>
        </p:txBody>
      </p:sp>
      <p:sp>
        <p:nvSpPr>
          <p:cNvPr id="44036" name="Text Box 4"/>
          <p:cNvSpPr txBox="1">
            <a:spLocks noChangeArrowheads="1"/>
          </p:cNvSpPr>
          <p:nvPr/>
        </p:nvSpPr>
        <p:spPr bwMode="auto">
          <a:xfrm>
            <a:off x="381000" y="381000"/>
            <a:ext cx="2286000" cy="584200"/>
          </a:xfrm>
          <a:prstGeom prst="rect">
            <a:avLst/>
          </a:prstGeom>
          <a:noFill/>
          <a:ln w="38100">
            <a:solidFill>
              <a:srgbClr val="993300"/>
            </a:solidFill>
            <a:miter lim="800000"/>
          </a:ln>
          <a:effectLst/>
        </p:spPr>
        <p:txBody>
          <a:bodyPr>
            <a:spAutoFit/>
          </a:bodyPr>
          <a:lstStyle/>
          <a:p>
            <a:pPr algn="ctr">
              <a:lnSpc>
                <a:spcPct val="100000"/>
              </a:lnSpc>
              <a:defRPr/>
            </a:pPr>
            <a:r>
              <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快速记忆</a:t>
            </a:r>
          </a:p>
        </p:txBody>
      </p:sp>
      <p:sp>
        <p:nvSpPr>
          <p:cNvPr id="16389" name="文本框 1"/>
          <p:cNvSpPr txBox="1">
            <a:spLocks noChangeArrowheads="1"/>
          </p:cNvSpPr>
          <p:nvPr/>
        </p:nvSpPr>
        <p:spPr bwMode="auto">
          <a:xfrm>
            <a:off x="187325" y="1123950"/>
            <a:ext cx="8609013" cy="352425"/>
          </a:xfrm>
          <a:prstGeom prst="rect">
            <a:avLst/>
          </a:prstGeom>
          <a:noFill/>
          <a:ln w="9525">
            <a:noFill/>
            <a:miter lim="800000"/>
          </a:ln>
        </p:spPr>
        <p:txBody>
          <a:bodyPr>
            <a:spAutoFit/>
          </a:bodyPr>
          <a:lstStyle/>
          <a:p>
            <a:endParaRPr lang="zh-CN" altLang="en-US">
              <a:latin typeface="宋体" panose="02010600030101010101" pitchFamily="2" charset="-122"/>
              <a:ea typeface="宋体" panose="02010600030101010101" pitchFamily="2" charset="-122"/>
            </a:endParaRPr>
          </a:p>
        </p:txBody>
      </p:sp>
      <p:sp>
        <p:nvSpPr>
          <p:cNvPr id="100" name="文本框 99"/>
          <p:cNvSpPr txBox="1"/>
          <p:nvPr/>
        </p:nvSpPr>
        <p:spPr>
          <a:xfrm>
            <a:off x="483870" y="1033145"/>
            <a:ext cx="8414385" cy="4900295"/>
          </a:xfrm>
          <a:prstGeom prst="rect">
            <a:avLst/>
          </a:prstGeom>
          <a:noFill/>
          <a:ln w="9525">
            <a:noFill/>
          </a:ln>
        </p:spPr>
        <p:txBody>
          <a:bodyPr wrap="square">
            <a:spAutoFit/>
          </a:bodyPr>
          <a:lstStyle/>
          <a:p>
            <a:pPr>
              <a:lnSpc>
                <a:spcPts val="2500"/>
              </a:lnSpc>
              <a:spcBef>
                <a:spcPts val="0"/>
              </a:spcBef>
            </a:pPr>
            <a:r>
              <a:rPr lang="en-US" sz="1800" b="0">
                <a:solidFill>
                  <a:schemeClr val="tx1"/>
                </a:solidFill>
                <a:latin typeface="+mn-ea"/>
                <a:ea typeface="+mn-ea"/>
                <a:cs typeface="+mn-ea"/>
              </a:rPr>
              <a:t>1. </a:t>
            </a:r>
            <a:r>
              <a:rPr lang="zh-CN" sz="1800" b="0">
                <a:solidFill>
                  <a:schemeClr val="tx1"/>
                </a:solidFill>
                <a:latin typeface="+mn-ea"/>
                <a:ea typeface="+mn-ea"/>
                <a:cs typeface="+mn-ea"/>
              </a:rPr>
              <a:t>19世纪60年代到90年代中期，</a:t>
            </a:r>
            <a:r>
              <a:rPr lang="zh-CN" sz="1800" u="sng">
                <a:solidFill>
                  <a:schemeClr val="tx1"/>
                </a:solidFill>
                <a:latin typeface="+mn-ea"/>
                <a:ea typeface="+mn-ea"/>
                <a:cs typeface="+mn-ea"/>
              </a:rPr>
              <a:t>地主阶级的探索：洋务运动</a:t>
            </a:r>
            <a:endParaRPr lang="en-US" sz="1800" u="sng">
              <a:solidFill>
                <a:schemeClr val="tx1"/>
              </a:solidFill>
              <a:latin typeface="+mn-ea"/>
              <a:ea typeface="+mn-ea"/>
              <a:cs typeface="+mn-ea"/>
            </a:endParaRPr>
          </a:p>
          <a:p>
            <a:pPr>
              <a:lnSpc>
                <a:spcPts val="2500"/>
              </a:lnSpc>
              <a:spcBef>
                <a:spcPts val="0"/>
              </a:spcBef>
            </a:pPr>
            <a:r>
              <a:rPr lang="en-US" sz="1800" b="0">
                <a:solidFill>
                  <a:schemeClr val="tx1"/>
                </a:solidFill>
                <a:latin typeface="+mn-ea"/>
                <a:ea typeface="+mn-ea"/>
                <a:cs typeface="+mn-ea"/>
              </a:rPr>
              <a:t>2. </a:t>
            </a:r>
            <a:r>
              <a:rPr lang="zh-CN" sz="1800" b="0">
                <a:solidFill>
                  <a:schemeClr val="tx1"/>
                </a:solidFill>
                <a:latin typeface="+mn-ea"/>
                <a:ea typeface="+mn-ea"/>
                <a:cs typeface="+mn-ea"/>
              </a:rPr>
              <a:t>洋务运动的主要目的：</a:t>
            </a:r>
            <a:r>
              <a:rPr lang="zh-CN" sz="1800" u="sng">
                <a:solidFill>
                  <a:schemeClr val="tx1"/>
                </a:solidFill>
                <a:latin typeface="+mn-ea"/>
                <a:ea typeface="+mn-ea"/>
                <a:cs typeface="+mn-ea"/>
              </a:rPr>
              <a:t>利用西方先进技术，维护清王朝的统治</a:t>
            </a:r>
            <a:r>
              <a:rPr lang="zh-CN" sz="1800">
                <a:solidFill>
                  <a:schemeClr val="tx1"/>
                </a:solidFill>
                <a:latin typeface="+mn-ea"/>
                <a:ea typeface="+mn-ea"/>
                <a:cs typeface="+mn-ea"/>
              </a:rPr>
              <a:t>。</a:t>
            </a:r>
            <a:endParaRPr lang="en-US" sz="1800" b="0">
              <a:solidFill>
                <a:schemeClr val="tx1"/>
              </a:solidFill>
              <a:latin typeface="+mn-ea"/>
              <a:ea typeface="+mn-ea"/>
              <a:cs typeface="+mn-ea"/>
            </a:endParaRPr>
          </a:p>
          <a:p>
            <a:r>
              <a:rPr lang="en-US" sz="1800" b="0">
                <a:solidFill>
                  <a:schemeClr val="tx1"/>
                </a:solidFill>
                <a:latin typeface="+mn-ea"/>
                <a:ea typeface="+mn-ea"/>
                <a:cs typeface="+mn-ea"/>
              </a:rPr>
              <a:t>3. </a:t>
            </a:r>
            <a:r>
              <a:rPr lang="zh-CN" sz="1800" b="0">
                <a:solidFill>
                  <a:schemeClr val="tx1"/>
                </a:solidFill>
                <a:latin typeface="+mn-ea"/>
                <a:ea typeface="+mn-ea"/>
                <a:cs typeface="+mn-ea"/>
              </a:rPr>
              <a:t>洋务运动的口号：</a:t>
            </a:r>
            <a:r>
              <a:rPr lang="zh-CN" sz="1800" u="sng">
                <a:solidFill>
                  <a:schemeClr val="tx1"/>
                </a:solidFill>
                <a:latin typeface="+mn-ea"/>
                <a:ea typeface="+mn-ea"/>
                <a:cs typeface="+mn-ea"/>
              </a:rPr>
              <a:t>“自强”、“求富”</a:t>
            </a:r>
            <a:endParaRPr lang="en-US" sz="1800" b="0">
              <a:solidFill>
                <a:schemeClr val="tx1"/>
              </a:solidFill>
              <a:latin typeface="+mn-ea"/>
              <a:ea typeface="+mn-ea"/>
              <a:cs typeface="+mn-ea"/>
            </a:endParaRPr>
          </a:p>
          <a:p>
            <a:r>
              <a:rPr lang="en-US" sz="1800" b="0">
                <a:solidFill>
                  <a:schemeClr val="tx1"/>
                </a:solidFill>
                <a:latin typeface="+mn-ea"/>
                <a:ea typeface="+mn-ea"/>
                <a:cs typeface="+mn-ea"/>
              </a:rPr>
              <a:t>4. </a:t>
            </a:r>
            <a:r>
              <a:rPr lang="zh-CN" sz="1800" b="0">
                <a:solidFill>
                  <a:schemeClr val="tx1"/>
                </a:solidFill>
                <a:latin typeface="+mn-ea"/>
                <a:ea typeface="+mn-ea"/>
                <a:cs typeface="+mn-ea"/>
              </a:rPr>
              <a:t>洋务运动的主要活动</a:t>
            </a:r>
            <a:r>
              <a:rPr lang="en-US" sz="1800" b="0">
                <a:solidFill>
                  <a:schemeClr val="tx1"/>
                </a:solidFill>
                <a:latin typeface="+mn-ea"/>
                <a:ea typeface="+mn-ea"/>
                <a:cs typeface="+mn-ea"/>
              </a:rPr>
              <a:t> </a:t>
            </a:r>
            <a:r>
              <a:rPr lang="zh-CN" sz="1800" b="0">
                <a:solidFill>
                  <a:schemeClr val="tx1"/>
                </a:solidFill>
                <a:latin typeface="+mn-ea"/>
                <a:ea typeface="+mn-ea"/>
                <a:cs typeface="+mn-ea"/>
              </a:rPr>
              <a:t>前期：</a:t>
            </a:r>
            <a:r>
              <a:rPr lang="zh-CN" sz="1800" u="sng">
                <a:solidFill>
                  <a:schemeClr val="tx1"/>
                </a:solidFill>
                <a:latin typeface="+mn-ea"/>
                <a:ea typeface="+mn-ea"/>
                <a:cs typeface="+mn-ea"/>
              </a:rPr>
              <a:t>“自强”，发展近代军事工业</a:t>
            </a:r>
            <a:r>
              <a:rPr lang="zh-CN" sz="1800" b="0">
                <a:solidFill>
                  <a:schemeClr val="tx1"/>
                </a:solidFill>
                <a:latin typeface="+mn-ea"/>
                <a:ea typeface="+mn-ea"/>
                <a:cs typeface="+mn-ea"/>
              </a:rPr>
              <a:t>。创办安庆内军</a:t>
            </a:r>
          </a:p>
          <a:p>
            <a:pPr>
              <a:lnSpc>
                <a:spcPts val="2500"/>
              </a:lnSpc>
              <a:spcBef>
                <a:spcPts val="0"/>
              </a:spcBef>
            </a:pPr>
            <a:r>
              <a:rPr lang="zh-CN" sz="1800" b="0">
                <a:solidFill>
                  <a:schemeClr val="tx1"/>
                </a:solidFill>
                <a:latin typeface="+mn-ea"/>
                <a:ea typeface="+mn-ea"/>
                <a:cs typeface="+mn-ea"/>
              </a:rPr>
              <a:t>    械所、江南制造总局、福州船政局。</a:t>
            </a:r>
          </a:p>
          <a:p>
            <a:r>
              <a:rPr lang="zh-CN" sz="1800" b="0">
                <a:solidFill>
                  <a:schemeClr val="tx1"/>
                </a:solidFill>
                <a:latin typeface="+mn-ea"/>
                <a:ea typeface="+mn-ea"/>
                <a:cs typeface="+mn-ea"/>
              </a:rPr>
              <a:t>   后期：</a:t>
            </a:r>
            <a:r>
              <a:rPr lang="zh-CN" sz="1800" b="0" u="sng">
                <a:solidFill>
                  <a:schemeClr val="tx1"/>
                </a:solidFill>
                <a:latin typeface="+mn-ea"/>
                <a:ea typeface="+mn-ea"/>
                <a:cs typeface="+mn-ea"/>
              </a:rPr>
              <a:t>“</a:t>
            </a:r>
            <a:r>
              <a:rPr lang="zh-CN" sz="1800" u="sng">
                <a:solidFill>
                  <a:schemeClr val="tx1"/>
                </a:solidFill>
                <a:latin typeface="+mn-ea"/>
                <a:ea typeface="+mn-ea"/>
                <a:cs typeface="+mn-ea"/>
              </a:rPr>
              <a:t>求富”，开办近代民用企业</a:t>
            </a:r>
            <a:r>
              <a:rPr lang="zh-CN" sz="1800" b="0" u="sng">
                <a:solidFill>
                  <a:schemeClr val="tx1"/>
                </a:solidFill>
                <a:latin typeface="+mn-ea"/>
                <a:ea typeface="+mn-ea"/>
                <a:cs typeface="+mn-ea"/>
              </a:rPr>
              <a:t>。</a:t>
            </a:r>
            <a:r>
              <a:rPr lang="zh-CN" sz="1800" b="0">
                <a:solidFill>
                  <a:schemeClr val="tx1"/>
                </a:solidFill>
                <a:latin typeface="+mn-ea"/>
                <a:ea typeface="+mn-ea"/>
                <a:cs typeface="+mn-ea"/>
              </a:rPr>
              <a:t>开办轮船招商局、开平煤矿、汉阳铁厂、  </a:t>
            </a:r>
          </a:p>
          <a:p>
            <a:pPr>
              <a:lnSpc>
                <a:spcPts val="2500"/>
              </a:lnSpc>
              <a:spcBef>
                <a:spcPts val="0"/>
              </a:spcBef>
            </a:pPr>
            <a:r>
              <a:rPr lang="zh-CN" sz="1800" b="0">
                <a:solidFill>
                  <a:schemeClr val="tx1"/>
                </a:solidFill>
                <a:latin typeface="+mn-ea"/>
                <a:ea typeface="+mn-ea"/>
                <a:cs typeface="+mn-ea"/>
              </a:rPr>
              <a:t>   湖北织布局。</a:t>
            </a:r>
            <a:endParaRPr lang="en-US" sz="1800" b="0">
              <a:solidFill>
                <a:schemeClr val="tx1"/>
              </a:solidFill>
              <a:latin typeface="+mn-ea"/>
              <a:ea typeface="+mn-ea"/>
              <a:cs typeface="+mn-ea"/>
            </a:endParaRPr>
          </a:p>
          <a:p>
            <a:r>
              <a:rPr lang="en-US" sz="1800" b="0">
                <a:solidFill>
                  <a:schemeClr val="tx1"/>
                </a:solidFill>
                <a:latin typeface="+mn-ea"/>
                <a:ea typeface="+mn-ea"/>
                <a:cs typeface="+mn-ea"/>
              </a:rPr>
              <a:t>5. </a:t>
            </a:r>
            <a:r>
              <a:rPr lang="zh-CN" sz="1800" b="0">
                <a:solidFill>
                  <a:schemeClr val="tx1"/>
                </a:solidFill>
                <a:latin typeface="+mn-ea"/>
                <a:ea typeface="+mn-ea"/>
                <a:cs typeface="+mn-ea"/>
              </a:rPr>
              <a:t>洋务运动积极作用：</a:t>
            </a:r>
            <a:r>
              <a:rPr lang="zh-CN" sz="1800" b="0">
                <a:solidFill>
                  <a:schemeClr val="tx1"/>
                </a:solidFill>
                <a:effectLst/>
                <a:latin typeface="+mn-ea"/>
                <a:ea typeface="+mn-ea"/>
                <a:cs typeface="+mn-ea"/>
              </a:rPr>
              <a:t>中国历史上</a:t>
            </a:r>
            <a:r>
              <a:rPr lang="zh-CN" sz="1800" u="sng">
                <a:solidFill>
                  <a:schemeClr val="tx1"/>
                </a:solidFill>
                <a:effectLst/>
                <a:latin typeface="+mn-ea"/>
                <a:ea typeface="+mn-ea"/>
                <a:cs typeface="+mn-ea"/>
              </a:rPr>
              <a:t>第一次近代化运动</a:t>
            </a:r>
            <a:r>
              <a:rPr lang="zh-CN" sz="1800" b="0" u="sng">
                <a:solidFill>
                  <a:schemeClr val="tx1"/>
                </a:solidFill>
                <a:effectLst/>
                <a:latin typeface="+mn-ea"/>
                <a:ea typeface="+mn-ea"/>
                <a:cs typeface="+mn-ea"/>
              </a:rPr>
              <a:t>。</a:t>
            </a:r>
            <a:r>
              <a:rPr lang="zh-CN" sz="1800" u="sng">
                <a:solidFill>
                  <a:schemeClr val="tx1"/>
                </a:solidFill>
                <a:effectLst/>
                <a:latin typeface="+mn-ea"/>
                <a:ea typeface="+mn-ea"/>
                <a:cs typeface="+mn-ea"/>
              </a:rPr>
              <a:t>客观上促进了中国民族资</a:t>
            </a:r>
          </a:p>
          <a:p>
            <a:pPr>
              <a:lnSpc>
                <a:spcPts val="2500"/>
              </a:lnSpc>
              <a:spcBef>
                <a:spcPts val="0"/>
              </a:spcBef>
            </a:pPr>
            <a:r>
              <a:rPr lang="zh-CN" sz="1800" u="sng">
                <a:solidFill>
                  <a:schemeClr val="tx1"/>
                </a:solidFill>
                <a:effectLst/>
                <a:latin typeface="+mn-ea"/>
                <a:ea typeface="+mn-ea"/>
                <a:cs typeface="+mn-ea"/>
              </a:rPr>
              <a:t>   本主义的产生</a:t>
            </a:r>
            <a:r>
              <a:rPr lang="zh-CN" sz="1800" b="0">
                <a:solidFill>
                  <a:schemeClr val="tx1"/>
                </a:solidFill>
                <a:effectLst/>
                <a:latin typeface="+mn-ea"/>
                <a:ea typeface="+mn-ea"/>
                <a:cs typeface="+mn-ea"/>
              </a:rPr>
              <a:t>，对外国资本主义的入侵起到了一定的</a:t>
            </a:r>
            <a:r>
              <a:rPr lang="zh-CN" sz="1800" u="sng">
                <a:solidFill>
                  <a:schemeClr val="tx1"/>
                </a:solidFill>
                <a:effectLst/>
                <a:latin typeface="+mn-ea"/>
                <a:ea typeface="+mn-ea"/>
                <a:cs typeface="+mn-ea"/>
              </a:rPr>
              <a:t>抵制</a:t>
            </a:r>
            <a:r>
              <a:rPr lang="zh-CN" sz="1800" b="0">
                <a:solidFill>
                  <a:schemeClr val="tx1"/>
                </a:solidFill>
                <a:effectLst/>
                <a:latin typeface="+mn-ea"/>
                <a:ea typeface="+mn-ea"/>
                <a:cs typeface="+mn-ea"/>
              </a:rPr>
              <a:t>作用。</a:t>
            </a:r>
            <a:endParaRPr lang="en-US" sz="1800" b="0">
              <a:solidFill>
                <a:schemeClr val="tx1"/>
              </a:solidFill>
              <a:effectLst/>
              <a:latin typeface="+mn-ea"/>
              <a:ea typeface="+mn-ea"/>
              <a:cs typeface="+mn-ea"/>
            </a:endParaRPr>
          </a:p>
          <a:p>
            <a:r>
              <a:rPr lang="en-US" sz="1800" b="0">
                <a:solidFill>
                  <a:schemeClr val="tx1"/>
                </a:solidFill>
                <a:effectLst/>
                <a:latin typeface="+mn-ea"/>
                <a:ea typeface="+mn-ea"/>
                <a:cs typeface="+mn-ea"/>
              </a:rPr>
              <a:t>6. </a:t>
            </a:r>
            <a:r>
              <a:rPr lang="zh-CN" sz="1800" b="0">
                <a:solidFill>
                  <a:schemeClr val="tx1"/>
                </a:solidFill>
                <a:effectLst/>
                <a:latin typeface="+mn-ea"/>
                <a:ea typeface="+mn-ea"/>
                <a:cs typeface="+mn-ea"/>
              </a:rPr>
              <a:t>洋务运动局限性：</a:t>
            </a:r>
            <a:r>
              <a:rPr lang="zh-CN" sz="1800" u="sng">
                <a:solidFill>
                  <a:schemeClr val="tx1"/>
                </a:solidFill>
                <a:effectLst/>
                <a:latin typeface="+mn-ea"/>
                <a:ea typeface="+mn-ea"/>
                <a:cs typeface="+mn-ea"/>
              </a:rPr>
              <a:t>是一次失败的统治者的自救运动</a:t>
            </a:r>
            <a:r>
              <a:rPr lang="zh-CN" sz="1800" b="0">
                <a:solidFill>
                  <a:schemeClr val="tx1"/>
                </a:solidFill>
                <a:effectLst/>
                <a:latin typeface="+mn-ea"/>
                <a:ea typeface="+mn-ea"/>
                <a:cs typeface="+mn-ea"/>
              </a:rPr>
              <a:t>。</a:t>
            </a:r>
            <a:r>
              <a:rPr lang="zh-CN" sz="1800" b="0">
                <a:solidFill>
                  <a:schemeClr val="tx1"/>
                </a:solidFill>
                <a:latin typeface="+mn-ea"/>
                <a:ea typeface="+mn-ea"/>
                <a:cs typeface="+mn-ea"/>
              </a:rPr>
              <a:t>根本目的是维护和巩固清</a:t>
            </a:r>
          </a:p>
          <a:p>
            <a:pPr>
              <a:lnSpc>
                <a:spcPts val="2500"/>
              </a:lnSpc>
              <a:spcBef>
                <a:spcPts val="0"/>
              </a:spcBef>
            </a:pPr>
            <a:r>
              <a:rPr lang="zh-CN" sz="1800" b="0">
                <a:solidFill>
                  <a:schemeClr val="tx1"/>
                </a:solidFill>
                <a:latin typeface="+mn-ea"/>
                <a:ea typeface="+mn-ea"/>
                <a:cs typeface="+mn-ea"/>
              </a:rPr>
              <a:t>   政府的统治，没有使中国走上富强的道路。</a:t>
            </a:r>
          </a:p>
          <a:p>
            <a:pPr>
              <a:lnSpc>
                <a:spcPts val="2500"/>
              </a:lnSpc>
              <a:spcBef>
                <a:spcPts val="0"/>
              </a:spcBef>
            </a:pPr>
            <a:r>
              <a:rPr lang="en-US" altLang="zh-CN" sz="1800" b="0">
                <a:solidFill>
                  <a:schemeClr val="tx1"/>
                </a:solidFill>
                <a:latin typeface="+mn-ea"/>
                <a:ea typeface="+mn-ea"/>
                <a:cs typeface="+mn-ea"/>
              </a:rPr>
              <a:t>7</a:t>
            </a:r>
            <a:r>
              <a:rPr lang="zh-CN" altLang="en-US" sz="1800" b="0">
                <a:solidFill>
                  <a:schemeClr val="tx1"/>
                </a:solidFill>
                <a:latin typeface="+mn-ea"/>
                <a:ea typeface="+mn-ea"/>
                <a:cs typeface="+mn-ea"/>
              </a:rPr>
              <a:t>.19世纪末，资产阶级维新派的代表人物：</a:t>
            </a:r>
            <a:r>
              <a:rPr lang="zh-CN" altLang="en-US" sz="1800" u="sng">
                <a:solidFill>
                  <a:schemeClr val="tx1"/>
                </a:solidFill>
                <a:latin typeface="+mn-ea"/>
                <a:ea typeface="+mn-ea"/>
                <a:cs typeface="+mn-ea"/>
              </a:rPr>
              <a:t>康有为、梁启超</a:t>
            </a:r>
          </a:p>
          <a:p>
            <a:pPr>
              <a:lnSpc>
                <a:spcPts val="2500"/>
              </a:lnSpc>
              <a:spcBef>
                <a:spcPts val="0"/>
              </a:spcBef>
            </a:pPr>
            <a:r>
              <a:rPr lang="en-US" altLang="zh-CN" sz="1800" b="0">
                <a:solidFill>
                  <a:schemeClr val="tx1"/>
                </a:solidFill>
                <a:latin typeface="+mn-ea"/>
                <a:ea typeface="+mn-ea"/>
                <a:cs typeface="+mn-ea"/>
              </a:rPr>
              <a:t>8</a:t>
            </a:r>
            <a:r>
              <a:rPr lang="zh-CN" altLang="en-US" sz="1800" b="0">
                <a:solidFill>
                  <a:schemeClr val="tx1"/>
                </a:solidFill>
                <a:latin typeface="+mn-ea"/>
                <a:ea typeface="+mn-ea"/>
                <a:cs typeface="+mn-ea"/>
              </a:rPr>
              <a:t>.维新变法运动的序幕：</a:t>
            </a:r>
            <a:r>
              <a:rPr lang="zh-CN" altLang="en-US" sz="1800" u="sng">
                <a:solidFill>
                  <a:schemeClr val="tx1"/>
                </a:solidFill>
                <a:latin typeface="+mn-ea"/>
                <a:ea typeface="+mn-ea"/>
                <a:cs typeface="+mn-ea"/>
              </a:rPr>
              <a:t>公车上书</a:t>
            </a:r>
            <a:endParaRPr lang="zh-CN" altLang="en-US" sz="1800" b="0" u="sng">
              <a:solidFill>
                <a:schemeClr val="tx1"/>
              </a:solidFill>
              <a:latin typeface="+mn-ea"/>
              <a:ea typeface="+mn-ea"/>
              <a:cs typeface="+mn-ea"/>
            </a:endParaRPr>
          </a:p>
          <a:p>
            <a:pPr>
              <a:lnSpc>
                <a:spcPts val="2500"/>
              </a:lnSpc>
              <a:spcBef>
                <a:spcPts val="0"/>
              </a:spcBef>
            </a:pPr>
            <a:r>
              <a:rPr lang="en-US" altLang="zh-CN" sz="1800" b="0">
                <a:solidFill>
                  <a:schemeClr val="tx1"/>
                </a:solidFill>
                <a:latin typeface="+mn-ea"/>
                <a:ea typeface="+mn-ea"/>
                <a:cs typeface="+mn-ea"/>
              </a:rPr>
              <a:t>9</a:t>
            </a:r>
            <a:r>
              <a:rPr lang="zh-CN" altLang="en-US" sz="1800" b="0">
                <a:solidFill>
                  <a:schemeClr val="tx1"/>
                </a:solidFill>
                <a:latin typeface="+mn-ea"/>
                <a:ea typeface="+mn-ea"/>
                <a:cs typeface="+mn-ea"/>
              </a:rPr>
              <a:t>.康有为、梁启超等掀起的维新变法运动：</a:t>
            </a:r>
            <a:r>
              <a:rPr lang="zh-CN" altLang="en-US" sz="1800" u="sng">
                <a:solidFill>
                  <a:schemeClr val="tx1"/>
                </a:solidFill>
                <a:latin typeface="+mn-ea"/>
                <a:ea typeface="+mn-ea"/>
                <a:cs typeface="+mn-ea"/>
              </a:rPr>
              <a:t>百日维新（戊戌变法）</a:t>
            </a:r>
            <a:endParaRPr lang="zh-CN" altLang="en-US" sz="1800" b="0" u="sng">
              <a:solidFill>
                <a:schemeClr val="tx1"/>
              </a:solidFill>
              <a:latin typeface="+mn-ea"/>
              <a:ea typeface="+mn-ea"/>
              <a:cs typeface="+mn-ea"/>
            </a:endParaRPr>
          </a:p>
          <a:p>
            <a:pPr>
              <a:lnSpc>
                <a:spcPts val="2500"/>
              </a:lnSpc>
              <a:spcBef>
                <a:spcPts val="0"/>
              </a:spcBef>
            </a:pPr>
            <a:r>
              <a:rPr lang="en-US" altLang="zh-CN" sz="1800" b="0">
                <a:solidFill>
                  <a:schemeClr val="tx1"/>
                </a:solidFill>
                <a:latin typeface="+mn-ea"/>
                <a:ea typeface="+mn-ea"/>
                <a:cs typeface="+mn-ea"/>
              </a:rPr>
              <a:t>10</a:t>
            </a:r>
            <a:r>
              <a:rPr lang="zh-CN" altLang="en-US" sz="1800" b="0">
                <a:solidFill>
                  <a:schemeClr val="tx1"/>
                </a:solidFill>
                <a:latin typeface="+mn-ea"/>
                <a:ea typeface="+mn-ea"/>
                <a:cs typeface="+mn-ea"/>
              </a:rPr>
              <a:t>.戊戌变法的主要影响：戊戌变法在</a:t>
            </a:r>
            <a:r>
              <a:rPr lang="zh-CN" altLang="en-US" sz="1800" u="sng">
                <a:solidFill>
                  <a:schemeClr val="tx1"/>
                </a:solidFill>
                <a:latin typeface="+mn-ea"/>
                <a:ea typeface="+mn-ea"/>
                <a:cs typeface="+mn-ea"/>
              </a:rPr>
              <a:t>思想文化方面</a:t>
            </a:r>
            <a:r>
              <a:rPr lang="zh-CN" altLang="en-US" sz="1800" b="0">
                <a:solidFill>
                  <a:schemeClr val="tx1"/>
                </a:solidFill>
                <a:latin typeface="+mn-ea"/>
                <a:ea typeface="+mn-ea"/>
                <a:cs typeface="+mn-ea"/>
              </a:rPr>
              <a:t>产生了广泛而持久的影响。</a:t>
            </a:r>
          </a:p>
        </p:txBody>
      </p:sp>
      <p:sp>
        <p:nvSpPr>
          <p:cNvPr id="2" name="文本框 1"/>
          <p:cNvSpPr txBox="1"/>
          <p:nvPr/>
        </p:nvSpPr>
        <p:spPr>
          <a:xfrm>
            <a:off x="3940175" y="497205"/>
            <a:ext cx="4140200" cy="352425"/>
          </a:xfrm>
          <a:prstGeom prst="rect">
            <a:avLst/>
          </a:prstGeom>
          <a:noFill/>
        </p:spPr>
        <p:txBody>
          <a:bodyPr wrap="none" rtlCol="0" anchor="t">
            <a:spAutoFit/>
          </a:bodyPr>
          <a:lstStyle/>
          <a:p>
            <a:r>
              <a:rPr lang="zh-CN" altLang="en-US" dirty="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请同学们用</a:t>
            </a:r>
            <a:r>
              <a:rPr lang="en-US" altLang="zh-CN" dirty="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5</a:t>
            </a:r>
            <a:r>
              <a:rPr lang="zh-CN" altLang="en-US" dirty="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分钟记住下面的知识点</a:t>
            </a:r>
          </a:p>
        </p:txBody>
      </p:sp>
      <p:sp>
        <p:nvSpPr>
          <p:cNvPr id="9" name="圆角矩形 8"/>
          <p:cNvSpPr/>
          <p:nvPr/>
        </p:nvSpPr>
        <p:spPr>
          <a:xfrm>
            <a:off x="483870" y="1123950"/>
            <a:ext cx="254635" cy="33947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437515" y="4800600"/>
            <a:ext cx="347345" cy="14249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100000">
                                          <p:val>
                                            <p:strVal val="#ppt_x"/>
                                          </p:val>
                                        </p:tav>
                                      </p:tavLst>
                                    </p:anim>
                                    <p:anim calcmode="lin" valueType="num">
                                      <p:cBhvr>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1" name="表格 12290"/>
          <p:cNvGraphicFramePr/>
          <p:nvPr>
            <p:custDataLst>
              <p:tags r:id="rId1"/>
            </p:custDataLst>
          </p:nvPr>
        </p:nvGraphicFramePr>
        <p:xfrm>
          <a:off x="716280" y="1300163"/>
          <a:ext cx="7673975" cy="3215005"/>
        </p:xfrm>
        <a:graphic>
          <a:graphicData uri="http://schemas.openxmlformats.org/drawingml/2006/table">
            <a:tbl>
              <a:tblPr/>
              <a:tblGrid>
                <a:gridCol w="1117600">
                  <a:extLst>
                    <a:ext uri="{9D8B030D-6E8A-4147-A177-3AD203B41FA5}">
                      <a16:colId xmlns:a16="http://schemas.microsoft.com/office/drawing/2014/main" val="20000"/>
                    </a:ext>
                  </a:extLst>
                </a:gridCol>
                <a:gridCol w="1367155">
                  <a:extLst>
                    <a:ext uri="{9D8B030D-6E8A-4147-A177-3AD203B41FA5}">
                      <a16:colId xmlns:a16="http://schemas.microsoft.com/office/drawing/2014/main" val="20001"/>
                    </a:ext>
                  </a:extLst>
                </a:gridCol>
                <a:gridCol w="2385695">
                  <a:extLst>
                    <a:ext uri="{9D8B030D-6E8A-4147-A177-3AD203B41FA5}">
                      <a16:colId xmlns:a16="http://schemas.microsoft.com/office/drawing/2014/main" val="20002"/>
                    </a:ext>
                  </a:extLst>
                </a:gridCol>
                <a:gridCol w="2803525">
                  <a:extLst>
                    <a:ext uri="{9D8B030D-6E8A-4147-A177-3AD203B41FA5}">
                      <a16:colId xmlns:a16="http://schemas.microsoft.com/office/drawing/2014/main" val="20003"/>
                    </a:ext>
                  </a:extLst>
                </a:gridCol>
              </a:tblGrid>
              <a:tr h="551180">
                <a:tc grid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lnSpc>
                          <a:spcPct val="135000"/>
                        </a:lnSpc>
                        <a:spcBef>
                          <a:spcPct val="0"/>
                        </a:spcBef>
                        <a:buFontTx/>
                        <a:buNone/>
                      </a:pPr>
                      <a:r>
                        <a:rPr lang="zh-CN" altLang="en-US" sz="2300" b="1" dirty="0">
                          <a:ln>
                            <a:solidFill>
                              <a:srgbClr val="F9FBFA"/>
                            </a:solidFill>
                          </a:ln>
                          <a:solidFill>
                            <a:schemeClr val="bg1"/>
                          </a:solidFill>
                          <a:latin typeface="Times New Roman" panose="02020603050405020304" pitchFamily="18" charset="0"/>
                          <a:ea typeface="黑体" panose="02010609060101010101" pitchFamily="49" charset="-122"/>
                        </a:rPr>
                        <a:t>项目</a:t>
                      </a: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hMerge="1">
                  <a:txBody>
                    <a:bodyPr/>
                    <a:lstStyle/>
                    <a:p>
                      <a:endParaRPr lang="zh-CN"/>
                    </a:p>
                  </a:txBody>
                  <a:tcPr>
                    <a:lnR w="12700">
                      <a:solidFill>
                        <a:schemeClr val="tx1"/>
                      </a:solidFill>
                      <a:prstDash val="solid"/>
                    </a:lnR>
                    <a:lnT w="12700">
                      <a:solidFill>
                        <a:schemeClr val="tx1"/>
                      </a:solidFill>
                      <a:prstDash val="solid"/>
                    </a:lnT>
                    <a:lnB w="12700">
                      <a:solidFill>
                        <a:schemeClr val="tx1"/>
                      </a:solidFill>
                      <a:prstDash val="solid"/>
                    </a:lnB>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lnSpc>
                          <a:spcPct val="135000"/>
                        </a:lnSpc>
                        <a:spcBef>
                          <a:spcPct val="0"/>
                        </a:spcBef>
                        <a:buFontTx/>
                        <a:buNone/>
                      </a:pPr>
                      <a:r>
                        <a:rPr lang="zh-CN" altLang="en-US" sz="2300" b="1" dirty="0">
                          <a:ln>
                            <a:solidFill>
                              <a:srgbClr val="F9FBFA"/>
                            </a:solidFill>
                          </a:ln>
                          <a:solidFill>
                            <a:schemeClr val="bg1"/>
                          </a:solidFill>
                          <a:latin typeface="Times New Roman" panose="02020603050405020304" pitchFamily="18" charset="0"/>
                          <a:ea typeface="黑体" panose="02010609060101010101" pitchFamily="49" charset="-122"/>
                        </a:rPr>
                        <a:t>洋务运动</a:t>
                      </a: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lnSpc>
                          <a:spcPct val="135000"/>
                        </a:lnSpc>
                        <a:spcBef>
                          <a:spcPct val="0"/>
                        </a:spcBef>
                        <a:buFontTx/>
                        <a:buNone/>
                      </a:pPr>
                      <a:r>
                        <a:rPr lang="zh-CN" altLang="en-US" sz="2300" b="1" dirty="0">
                          <a:ln>
                            <a:solidFill>
                              <a:srgbClr val="F9FBFA"/>
                            </a:solidFill>
                          </a:ln>
                          <a:solidFill>
                            <a:schemeClr val="bg1"/>
                          </a:solidFill>
                          <a:latin typeface="Times New Roman" panose="02020603050405020304" pitchFamily="18" charset="0"/>
                          <a:ea typeface="黑体" panose="02010609060101010101" pitchFamily="49" charset="-122"/>
                        </a:rPr>
                        <a:t>戊戌变法</a:t>
                      </a: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extLst>
                  <a:ext uri="{0D108BD9-81ED-4DB2-BD59-A6C34878D82A}">
                    <a16:rowId xmlns:a16="http://schemas.microsoft.com/office/drawing/2014/main" val="10000"/>
                  </a:ext>
                </a:extLst>
              </a:tr>
              <a:tr h="487362">
                <a:tc row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lnSpc>
                          <a:spcPct val="135000"/>
                        </a:lnSpc>
                        <a:spcBef>
                          <a:spcPct val="0"/>
                        </a:spcBef>
                        <a:buFontTx/>
                        <a:buNone/>
                      </a:pPr>
                      <a:r>
                        <a:rPr lang="zh-CN" altLang="en-US" sz="2000" b="1" dirty="0">
                          <a:ln>
                            <a:solidFill>
                              <a:srgbClr val="F9FBFA"/>
                            </a:solidFill>
                          </a:ln>
                          <a:solidFill>
                            <a:schemeClr val="bg1"/>
                          </a:solidFill>
                          <a:latin typeface="Times New Roman" panose="02020603050405020304" pitchFamily="18" charset="0"/>
                          <a:ea typeface="黑体" panose="02010609060101010101" pitchFamily="49" charset="-122"/>
                        </a:rPr>
                        <a:t>不同点</a:t>
                      </a: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r>
                        <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rPr>
                        <a:t>领导阶级</a:t>
                      </a: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extLst>
                  <a:ext uri="{0D108BD9-81ED-4DB2-BD59-A6C34878D82A}">
                    <a16:rowId xmlns:a16="http://schemas.microsoft.com/office/drawing/2014/main" val="10001"/>
                  </a:ext>
                </a:extLst>
              </a:tr>
              <a:tr h="811213">
                <a:tc vMerge="1">
                  <a:txBody>
                    <a:bodyPr/>
                    <a:lstStyle/>
                    <a:p>
                      <a:endParaRPr lang="zh-CN"/>
                    </a:p>
                  </a:txBody>
                  <a:tcPr>
                    <a:lnL w="12700">
                      <a:solidFill>
                        <a:schemeClr val="tx1"/>
                      </a:solidFill>
                      <a:prstDash val="solid"/>
                    </a:lnL>
                    <a:lnR w="12700">
                      <a:solidFill>
                        <a:schemeClr val="tx1"/>
                      </a:solidFill>
                      <a:prstDash val="solid"/>
                    </a:lnR>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r>
                        <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rPr>
                        <a:t>目的</a:t>
                      </a: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extLst>
                  <a:ext uri="{0D108BD9-81ED-4DB2-BD59-A6C34878D82A}">
                    <a16:rowId xmlns:a16="http://schemas.microsoft.com/office/drawing/2014/main" val="10002"/>
                  </a:ext>
                </a:extLst>
              </a:tr>
              <a:tr h="817562">
                <a:tc vMerge="1">
                  <a:txBody>
                    <a:bodyPr/>
                    <a:lstStyle/>
                    <a:p>
                      <a:endParaRPr lang="zh-CN"/>
                    </a:p>
                  </a:txBody>
                  <a:tcPr>
                    <a:lnL w="12700">
                      <a:solidFill>
                        <a:schemeClr val="tx1"/>
                      </a:solidFill>
                      <a:prstDash val="solid"/>
                    </a:lnL>
                    <a:lnR w="12700">
                      <a:solidFill>
                        <a:schemeClr val="tx1"/>
                      </a:solidFill>
                      <a:prstDash val="solid"/>
                    </a:lnR>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r>
                        <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rPr>
                        <a:t>性质</a:t>
                      </a: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extLst>
                  <a:ext uri="{0D108BD9-81ED-4DB2-BD59-A6C34878D82A}">
                    <a16:rowId xmlns:a16="http://schemas.microsoft.com/office/drawing/2014/main" val="10003"/>
                  </a:ext>
                </a:extLst>
              </a:tr>
              <a:tr h="547688">
                <a:tc vMerge="1">
                  <a:txBody>
                    <a:bodyPr/>
                    <a:lstStyle/>
                    <a:p>
                      <a:endParaRPr lang="zh-CN"/>
                    </a:p>
                  </a:txBody>
                  <a:tcPr>
                    <a:lnL w="12700">
                      <a:solidFill>
                        <a:schemeClr val="tx1"/>
                      </a:solidFill>
                      <a:prstDash val="solid"/>
                    </a:lnL>
                    <a:lnR w="12700">
                      <a:solidFill>
                        <a:schemeClr val="tx1"/>
                      </a:solidFill>
                      <a:prstDash val="solid"/>
                    </a:lnR>
                    <a:lnB w="12700">
                      <a:solidFill>
                        <a:schemeClr val="tx1"/>
                      </a:solidFill>
                      <a:prstDash val="solid"/>
                    </a:lnB>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r>
                        <a:rPr lang="zh-CN" altLang="en-US" sz="2200" dirty="0">
                          <a:ln>
                            <a:solidFill>
                              <a:srgbClr val="F9FBFA"/>
                            </a:solidFill>
                          </a:ln>
                          <a:solidFill>
                            <a:schemeClr val="bg1"/>
                          </a:solidFill>
                          <a:latin typeface="黑体" panose="02010609060101010101" pitchFamily="49" charset="-122"/>
                          <a:ea typeface="黑体" panose="02010609060101010101" pitchFamily="49" charset="-122"/>
                          <a:cs typeface="Times New Roman" panose="02020603050405020304" pitchFamily="18" charset="0"/>
                        </a:rPr>
                        <a:t>学习重点</a:t>
                      </a: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FontTx/>
                        <a:buNone/>
                      </a:pPr>
                      <a:endParaRPr lang="zh-CN" altLang="en-US" sz="2200" dirty="0">
                        <a:ln>
                          <a:solidFill>
                            <a:srgbClr val="F9FBFA"/>
                          </a:solidFill>
                        </a:ln>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extLst>
                  <a:ext uri="{0D108BD9-81ED-4DB2-BD59-A6C34878D82A}">
                    <a16:rowId xmlns:a16="http://schemas.microsoft.com/office/drawing/2014/main" val="10004"/>
                  </a:ext>
                </a:extLst>
              </a:tr>
            </a:tbl>
          </a:graphicData>
        </a:graphic>
      </p:graphicFrame>
      <p:sp>
        <p:nvSpPr>
          <p:cNvPr id="3" name="文本框 2"/>
          <p:cNvSpPr txBox="1"/>
          <p:nvPr/>
        </p:nvSpPr>
        <p:spPr>
          <a:xfrm>
            <a:off x="716280" y="614363"/>
            <a:ext cx="5464175" cy="457200"/>
          </a:xfrm>
          <a:prstGeom prst="rect">
            <a:avLst/>
          </a:prstGeom>
          <a:noFill/>
        </p:spPr>
        <p:txBody>
          <a:bodyPr>
            <a:spAutoFit/>
          </a:bodyPr>
          <a:lstStyle/>
          <a:p>
            <a:r>
              <a:rPr lang="zh-CN" altLang="en-US" sz="2800" noProof="1">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rPr>
              <a:t>洋务运动与戊戌变法的异同</a:t>
            </a:r>
          </a:p>
        </p:txBody>
      </p:sp>
      <p:sp>
        <p:nvSpPr>
          <p:cNvPr id="4" name="文本框 3"/>
          <p:cNvSpPr txBox="1">
            <a:spLocks noChangeArrowheads="1"/>
          </p:cNvSpPr>
          <p:nvPr/>
        </p:nvSpPr>
        <p:spPr bwMode="auto">
          <a:xfrm>
            <a:off x="3419793" y="1947863"/>
            <a:ext cx="1995487" cy="352425"/>
          </a:xfrm>
          <a:prstGeom prst="rect">
            <a:avLst/>
          </a:prstGeom>
          <a:noFill/>
          <a:ln w="9525">
            <a:noFill/>
            <a:miter lim="800000"/>
          </a:ln>
        </p:spPr>
        <p:txBody>
          <a:bodyPr>
            <a:spAutoFit/>
          </a:bodyPr>
          <a:lstStyle/>
          <a:p>
            <a:pPr algn="ctr">
              <a:spcBef>
                <a:spcPct val="0"/>
              </a:spcBef>
            </a:pPr>
            <a:r>
              <a:rPr lang="zh-CN" altLang="en-US">
                <a:solidFill>
                  <a:srgbClr val="FFFF00"/>
                </a:solidFill>
                <a:latin typeface="黑体" panose="02010609060101010101" pitchFamily="49" charset="-122"/>
                <a:ea typeface="黑体" panose="02010609060101010101" pitchFamily="49" charset="-122"/>
              </a:rPr>
              <a:t>地主阶级洋务派</a:t>
            </a:r>
          </a:p>
        </p:txBody>
      </p:sp>
      <p:sp>
        <p:nvSpPr>
          <p:cNvPr id="5" name="文本框 4"/>
          <p:cNvSpPr txBox="1">
            <a:spLocks noChangeArrowheads="1"/>
          </p:cNvSpPr>
          <p:nvPr/>
        </p:nvSpPr>
        <p:spPr bwMode="auto">
          <a:xfrm>
            <a:off x="5982018" y="1871663"/>
            <a:ext cx="2109787" cy="352425"/>
          </a:xfrm>
          <a:prstGeom prst="rect">
            <a:avLst/>
          </a:prstGeom>
          <a:noFill/>
          <a:ln w="9525">
            <a:noFill/>
            <a:miter lim="800000"/>
          </a:ln>
        </p:spPr>
        <p:txBody>
          <a:bodyPr>
            <a:spAutoFit/>
          </a:bodyPr>
          <a:lstStyle/>
          <a:p>
            <a:pPr algn="ctr">
              <a:spcBef>
                <a:spcPct val="0"/>
              </a:spcBef>
            </a:pPr>
            <a:r>
              <a:rPr lang="zh-CN" altLang="en-US">
                <a:solidFill>
                  <a:srgbClr val="FFFF00"/>
                </a:solidFill>
                <a:latin typeface="黑体" panose="02010609060101010101" pitchFamily="49" charset="-122"/>
                <a:ea typeface="黑体" panose="02010609060101010101" pitchFamily="49" charset="-122"/>
              </a:rPr>
              <a:t>资产阶级维新派</a:t>
            </a:r>
          </a:p>
        </p:txBody>
      </p:sp>
      <p:sp>
        <p:nvSpPr>
          <p:cNvPr id="6" name="文本框 5"/>
          <p:cNvSpPr txBox="1">
            <a:spLocks noChangeArrowheads="1"/>
          </p:cNvSpPr>
          <p:nvPr/>
        </p:nvSpPr>
        <p:spPr bwMode="auto">
          <a:xfrm>
            <a:off x="3286443" y="2546350"/>
            <a:ext cx="2281237" cy="352425"/>
          </a:xfrm>
          <a:prstGeom prst="rect">
            <a:avLst/>
          </a:prstGeom>
          <a:noFill/>
          <a:ln w="9525">
            <a:noFill/>
            <a:miter lim="800000"/>
          </a:ln>
        </p:spPr>
        <p:txBody>
          <a:bodyPr>
            <a:spAutoFit/>
          </a:bodyPr>
          <a:lstStyle/>
          <a:p>
            <a:r>
              <a:rPr lang="zh-CN" altLang="en-US">
                <a:solidFill>
                  <a:srgbClr val="FFFF00"/>
                </a:solidFill>
                <a:latin typeface="黑体" panose="02010609060101010101" pitchFamily="49" charset="-122"/>
                <a:ea typeface="黑体" panose="02010609060101010101" pitchFamily="49" charset="-122"/>
              </a:rPr>
              <a:t>维护清朝封建统治</a:t>
            </a:r>
          </a:p>
        </p:txBody>
      </p:sp>
      <p:sp>
        <p:nvSpPr>
          <p:cNvPr id="7" name="文本框 6"/>
          <p:cNvSpPr txBox="1">
            <a:spLocks noChangeArrowheads="1"/>
          </p:cNvSpPr>
          <p:nvPr/>
        </p:nvSpPr>
        <p:spPr bwMode="auto">
          <a:xfrm>
            <a:off x="5677218" y="2481263"/>
            <a:ext cx="2566987" cy="614362"/>
          </a:xfrm>
          <a:prstGeom prst="rect">
            <a:avLst/>
          </a:prstGeom>
          <a:noFill/>
          <a:ln w="9525">
            <a:noFill/>
            <a:miter lim="800000"/>
          </a:ln>
        </p:spPr>
        <p:txBody>
          <a:bodyPr>
            <a:spAutoFit/>
          </a:bodyPr>
          <a:lstStyle/>
          <a:p>
            <a:pPr>
              <a:spcBef>
                <a:spcPct val="0"/>
              </a:spcBef>
            </a:pPr>
            <a:r>
              <a:rPr lang="zh-CN" altLang="en-US">
                <a:solidFill>
                  <a:srgbClr val="FFFF00"/>
                </a:solidFill>
                <a:latin typeface="黑体" panose="02010609060101010101" pitchFamily="49" charset="-122"/>
                <a:ea typeface="黑体" panose="02010609060101010101" pitchFamily="49" charset="-122"/>
              </a:rPr>
              <a:t>救亡图存，发展资本主义</a:t>
            </a:r>
          </a:p>
        </p:txBody>
      </p:sp>
      <p:sp>
        <p:nvSpPr>
          <p:cNvPr id="8" name="文本框 7"/>
          <p:cNvSpPr txBox="1">
            <a:spLocks noChangeArrowheads="1"/>
          </p:cNvSpPr>
          <p:nvPr/>
        </p:nvSpPr>
        <p:spPr bwMode="auto">
          <a:xfrm>
            <a:off x="3294380" y="3251200"/>
            <a:ext cx="2214563" cy="614363"/>
          </a:xfrm>
          <a:prstGeom prst="rect">
            <a:avLst/>
          </a:prstGeom>
          <a:noFill/>
          <a:ln w="9525">
            <a:noFill/>
            <a:miter lim="800000"/>
          </a:ln>
        </p:spPr>
        <p:txBody>
          <a:bodyPr>
            <a:spAutoFit/>
          </a:bodyPr>
          <a:lstStyle/>
          <a:p>
            <a:pPr>
              <a:spcBef>
                <a:spcPct val="0"/>
              </a:spcBef>
            </a:pPr>
            <a:r>
              <a:rPr lang="zh-CN" altLang="en-US">
                <a:solidFill>
                  <a:srgbClr val="FFFF00"/>
                </a:solidFill>
                <a:latin typeface="黑体" panose="02010609060101010101" pitchFamily="49" charset="-122"/>
                <a:ea typeface="黑体" panose="02010609060101010101" pitchFamily="49" charset="-122"/>
              </a:rPr>
              <a:t>一次封建统治者的自救运动</a:t>
            </a:r>
          </a:p>
        </p:txBody>
      </p:sp>
      <p:sp>
        <p:nvSpPr>
          <p:cNvPr id="9" name="文本框 8"/>
          <p:cNvSpPr txBox="1">
            <a:spLocks noChangeArrowheads="1"/>
          </p:cNvSpPr>
          <p:nvPr/>
        </p:nvSpPr>
        <p:spPr bwMode="auto">
          <a:xfrm>
            <a:off x="5723255" y="3327400"/>
            <a:ext cx="2452688" cy="614363"/>
          </a:xfrm>
          <a:prstGeom prst="rect">
            <a:avLst/>
          </a:prstGeom>
          <a:noFill/>
          <a:ln w="9525">
            <a:noFill/>
            <a:miter lim="800000"/>
          </a:ln>
        </p:spPr>
        <p:txBody>
          <a:bodyPr>
            <a:spAutoFit/>
          </a:bodyPr>
          <a:lstStyle/>
          <a:p>
            <a:r>
              <a:rPr lang="zh-CN" altLang="en-US">
                <a:solidFill>
                  <a:srgbClr val="FFFF00"/>
                </a:solidFill>
                <a:latin typeface="黑体" panose="02010609060101010101" pitchFamily="49" charset="-122"/>
                <a:ea typeface="黑体" panose="02010609060101010101" pitchFamily="49" charset="-122"/>
              </a:rPr>
              <a:t>一场资产阶级性质的改良运动</a:t>
            </a:r>
          </a:p>
        </p:txBody>
      </p:sp>
      <p:sp>
        <p:nvSpPr>
          <p:cNvPr id="10" name="文本框 9"/>
          <p:cNvSpPr txBox="1">
            <a:spLocks noChangeArrowheads="1"/>
          </p:cNvSpPr>
          <p:nvPr/>
        </p:nvSpPr>
        <p:spPr bwMode="auto">
          <a:xfrm>
            <a:off x="3432493" y="4089400"/>
            <a:ext cx="1938337" cy="352425"/>
          </a:xfrm>
          <a:prstGeom prst="rect">
            <a:avLst/>
          </a:prstGeom>
          <a:noFill/>
          <a:ln w="9525">
            <a:noFill/>
            <a:miter lim="800000"/>
          </a:ln>
        </p:spPr>
        <p:txBody>
          <a:bodyPr>
            <a:spAutoFit/>
          </a:bodyPr>
          <a:lstStyle/>
          <a:p>
            <a:pPr algn="ctr">
              <a:spcBef>
                <a:spcPct val="0"/>
              </a:spcBef>
            </a:pPr>
            <a:r>
              <a:rPr lang="zh-CN" altLang="en-US">
                <a:solidFill>
                  <a:srgbClr val="FFFF00"/>
                </a:solidFill>
                <a:latin typeface="黑体" panose="02010609060101010101" pitchFamily="49" charset="-122"/>
                <a:ea typeface="黑体" panose="02010609060101010101" pitchFamily="49" charset="-122"/>
              </a:rPr>
              <a:t>学习西方技术</a:t>
            </a:r>
          </a:p>
        </p:txBody>
      </p:sp>
      <p:sp>
        <p:nvSpPr>
          <p:cNvPr id="11" name="文本框 10"/>
          <p:cNvSpPr txBox="1">
            <a:spLocks noChangeArrowheads="1"/>
          </p:cNvSpPr>
          <p:nvPr/>
        </p:nvSpPr>
        <p:spPr bwMode="auto">
          <a:xfrm>
            <a:off x="5847080" y="4089400"/>
            <a:ext cx="2252663" cy="352425"/>
          </a:xfrm>
          <a:prstGeom prst="rect">
            <a:avLst/>
          </a:prstGeom>
          <a:noFill/>
          <a:ln w="9525">
            <a:noFill/>
            <a:miter lim="800000"/>
          </a:ln>
        </p:spPr>
        <p:txBody>
          <a:bodyPr>
            <a:spAutoFit/>
          </a:bodyPr>
          <a:lstStyle/>
          <a:p>
            <a:r>
              <a:rPr lang="zh-CN" altLang="en-US">
                <a:solidFill>
                  <a:srgbClr val="FFFF00"/>
                </a:solidFill>
                <a:latin typeface="黑体" panose="02010609060101010101" pitchFamily="49" charset="-122"/>
                <a:ea typeface="黑体" panose="02010609060101010101" pitchFamily="49" charset="-122"/>
              </a:rPr>
              <a:t>学习西方制度</a:t>
            </a:r>
          </a:p>
        </p:txBody>
      </p:sp>
      <p:sp>
        <p:nvSpPr>
          <p:cNvPr id="2" name="矩形 1"/>
          <p:cNvSpPr>
            <a:spLocks noChangeArrowheads="1"/>
          </p:cNvSpPr>
          <p:nvPr/>
        </p:nvSpPr>
        <p:spPr bwMode="auto">
          <a:xfrm>
            <a:off x="1897380" y="4924425"/>
            <a:ext cx="6492875" cy="876300"/>
          </a:xfrm>
          <a:prstGeom prst="rect">
            <a:avLst/>
          </a:prstGeom>
          <a:solidFill>
            <a:srgbClr val="002060"/>
          </a:solidFill>
          <a:ln w="19050">
            <a:solidFill>
              <a:srgbClr val="FFFF00"/>
            </a:solidFill>
            <a:round/>
          </a:ln>
        </p:spPr>
        <p:txBody>
          <a:bodyPr>
            <a:spAutoFit/>
          </a:bodyPr>
          <a:lstStyle/>
          <a:p>
            <a:pPr>
              <a:spcBef>
                <a:spcPct val="0"/>
              </a:spcBef>
            </a:pPr>
            <a:r>
              <a:rPr lang="zh-CN" altLang="en-US">
                <a:solidFill>
                  <a:srgbClr val="FFFF00"/>
                </a:solidFill>
                <a:latin typeface="黑体" panose="02010609060101010101" pitchFamily="49" charset="-122"/>
                <a:ea typeface="黑体" panose="02010609060101010101" pitchFamily="49" charset="-122"/>
              </a:rPr>
              <a:t>主张向西方学习，是中国近代化历程中的重要探索</a:t>
            </a:r>
          </a:p>
          <a:p>
            <a:pPr>
              <a:spcBef>
                <a:spcPct val="0"/>
              </a:spcBef>
            </a:pPr>
            <a:endParaRPr lang="zh-CN" altLang="en-US">
              <a:solidFill>
                <a:srgbClr val="FFFF00"/>
              </a:solidFill>
              <a:latin typeface="黑体" panose="02010609060101010101" pitchFamily="49" charset="-122"/>
              <a:ea typeface="黑体" panose="02010609060101010101" pitchFamily="49" charset="-122"/>
            </a:endParaRPr>
          </a:p>
          <a:p>
            <a:pPr>
              <a:spcBef>
                <a:spcPct val="0"/>
              </a:spcBef>
            </a:pPr>
            <a:endParaRPr lang="zh-CN" altLang="en-US">
              <a:solidFill>
                <a:srgbClr val="FFFF00"/>
              </a:solidFill>
              <a:latin typeface="黑体" panose="02010609060101010101" pitchFamily="49" charset="-122"/>
              <a:ea typeface="黑体" panose="02010609060101010101" pitchFamily="49" charset="-122"/>
            </a:endParaRPr>
          </a:p>
        </p:txBody>
      </p:sp>
      <p:sp>
        <p:nvSpPr>
          <p:cNvPr id="15399" name="矩形 12"/>
          <p:cNvSpPr>
            <a:spLocks noChangeArrowheads="1"/>
          </p:cNvSpPr>
          <p:nvPr/>
        </p:nvSpPr>
        <p:spPr bwMode="auto">
          <a:xfrm>
            <a:off x="778193" y="5095875"/>
            <a:ext cx="1025525" cy="352425"/>
          </a:xfrm>
          <a:prstGeom prst="rect">
            <a:avLst/>
          </a:prstGeom>
          <a:solidFill>
            <a:srgbClr val="002060"/>
          </a:solidFill>
          <a:ln w="19050">
            <a:solidFill>
              <a:srgbClr val="FFFF00"/>
            </a:solidFill>
            <a:round/>
          </a:ln>
        </p:spPr>
        <p:txBody>
          <a:bodyPr>
            <a:spAutoFit/>
          </a:bodyPr>
          <a:lstStyle/>
          <a:p>
            <a:pPr>
              <a:spcBef>
                <a:spcPct val="0"/>
              </a:spcBef>
            </a:pPr>
            <a:r>
              <a:rPr lang="zh-CN" altLang="zh-CN">
                <a:solidFill>
                  <a:srgbClr val="FFFF00"/>
                </a:solidFill>
                <a:latin typeface="黑体" panose="02010609060101010101" pitchFamily="49" charset="-122"/>
                <a:ea typeface="黑体" panose="02010609060101010101" pitchFamily="49" charset="-122"/>
                <a:sym typeface="宋体" panose="02010600030101010101" pitchFamily="2" charset="-122"/>
              </a:rPr>
              <a:t>相同点：</a:t>
            </a:r>
          </a:p>
        </p:txBody>
      </p:sp>
      <p:sp>
        <p:nvSpPr>
          <p:cNvPr id="14" name="文本框 13"/>
          <p:cNvSpPr txBox="1">
            <a:spLocks noChangeArrowheads="1"/>
          </p:cNvSpPr>
          <p:nvPr/>
        </p:nvSpPr>
        <p:spPr bwMode="auto">
          <a:xfrm>
            <a:off x="2016443" y="5362575"/>
            <a:ext cx="2897187" cy="352425"/>
          </a:xfrm>
          <a:prstGeom prst="rect">
            <a:avLst/>
          </a:prstGeom>
          <a:noFill/>
          <a:ln w="9525">
            <a:noFill/>
            <a:miter lim="800000"/>
          </a:ln>
        </p:spPr>
        <p:txBody>
          <a:bodyPr>
            <a:spAutoFit/>
          </a:bodyPr>
          <a:lstStyle/>
          <a:p>
            <a:r>
              <a:rPr lang="zh-CN" altLang="en-US">
                <a:solidFill>
                  <a:srgbClr val="FFFF00"/>
                </a:solidFill>
                <a:latin typeface="黑体" panose="02010609060101010101" pitchFamily="49" charset="-122"/>
                <a:ea typeface="黑体" panose="02010609060101010101" pitchFamily="49" charset="-122"/>
              </a:rPr>
              <a:t>结果都失败了</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399"/>
                                        </p:tgtEl>
                                        <p:attrNameLst>
                                          <p:attrName>style.visibility</p:attrName>
                                        </p:attrNameLst>
                                      </p:cBhvr>
                                      <p:to>
                                        <p:strVal val="visible"/>
                                      </p:to>
                                    </p:set>
                                    <p:anim calcmode="lin" valueType="num">
                                      <p:cBhvr additive="base">
                                        <p:cTn id="43" dur="500" fill="hold"/>
                                        <p:tgtEl>
                                          <p:spTgt spid="15399"/>
                                        </p:tgtEl>
                                        <p:attrNameLst>
                                          <p:attrName>ppt_x</p:attrName>
                                        </p:attrNameLst>
                                      </p:cBhvr>
                                      <p:tavLst>
                                        <p:tav tm="0">
                                          <p:val>
                                            <p:strVal val="#ppt_x"/>
                                          </p:val>
                                        </p:tav>
                                        <p:tav tm="100000">
                                          <p:val>
                                            <p:strVal val="#ppt_x"/>
                                          </p:val>
                                        </p:tav>
                                      </p:tavLst>
                                    </p:anim>
                                    <p:anim calcmode="lin" valueType="num">
                                      <p:cBhvr additive="base">
                                        <p:cTn id="44" dur="500" fill="hold"/>
                                        <p:tgtEl>
                                          <p:spTgt spid="1539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2" grpId="0" animBg="1"/>
      <p:bldP spid="15399"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57200"/>
            <a:ext cx="28575" cy="19050"/>
          </a:xfrm>
          <a:prstGeom prst="rect">
            <a:avLst/>
          </a:prstGeom>
          <a:noFill/>
          <a:ln w="9525">
            <a:noFill/>
            <a:miter lim="800000"/>
            <a:headEnd/>
            <a:tailEnd/>
          </a:ln>
        </p:spPr>
      </p:pic>
      <p:pic>
        <p:nvPicPr>
          <p:cNvPr id="21506"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76250"/>
            <a:ext cx="28575" cy="19050"/>
          </a:xfrm>
          <a:prstGeom prst="rect">
            <a:avLst/>
          </a:prstGeom>
          <a:noFill/>
          <a:ln w="9525">
            <a:noFill/>
            <a:miter lim="800000"/>
            <a:headEnd/>
            <a:tailEnd/>
          </a:ln>
        </p:spPr>
      </p:pic>
      <p:sp>
        <p:nvSpPr>
          <p:cNvPr id="100" name="文本框 99"/>
          <p:cNvSpPr txBox="1"/>
          <p:nvPr/>
        </p:nvSpPr>
        <p:spPr>
          <a:xfrm>
            <a:off x="338455" y="584200"/>
            <a:ext cx="8516620" cy="1173480"/>
          </a:xfrm>
          <a:prstGeom prst="rect">
            <a:avLst/>
          </a:prstGeom>
          <a:noFill/>
          <a:ln w="9525">
            <a:noFill/>
          </a:ln>
        </p:spPr>
        <p:txBody>
          <a:bodyPr wrap="square">
            <a:spAutoFit/>
          </a:bodyPr>
          <a:lstStyle/>
          <a:p>
            <a:r>
              <a:rPr lang="en-US" sz="1600" b="0">
                <a:solidFill>
                  <a:schemeClr val="tx1"/>
                </a:solidFill>
                <a:latin typeface="+mn-ea"/>
                <a:ea typeface="+mn-ea"/>
                <a:cs typeface="+mn-ea"/>
              </a:rPr>
              <a:t>11. </a:t>
            </a:r>
            <a:r>
              <a:rPr lang="zh-CN" sz="1600" b="0">
                <a:solidFill>
                  <a:schemeClr val="tx1"/>
                </a:solidFill>
                <a:latin typeface="+mn-ea"/>
                <a:ea typeface="+mn-ea"/>
                <a:cs typeface="+mn-ea"/>
              </a:rPr>
              <a:t>甲午中日战争主要战役：平壤战役、</a:t>
            </a:r>
            <a:r>
              <a:rPr lang="zh-CN" sz="1600" u="sng">
                <a:solidFill>
                  <a:schemeClr val="tx1"/>
                </a:solidFill>
                <a:latin typeface="+mn-ea"/>
                <a:ea typeface="+mn-ea"/>
                <a:cs typeface="+mn-ea"/>
              </a:rPr>
              <a:t>黄海大战（邓世昌）</a:t>
            </a:r>
            <a:r>
              <a:rPr lang="zh-CN" sz="1600">
                <a:solidFill>
                  <a:schemeClr val="tx1"/>
                </a:solidFill>
                <a:latin typeface="+mn-ea"/>
                <a:ea typeface="+mn-ea"/>
                <a:cs typeface="+mn-ea"/>
              </a:rPr>
              <a:t>、</a:t>
            </a:r>
            <a:r>
              <a:rPr lang="zh-CN" sz="1600" b="0">
                <a:solidFill>
                  <a:schemeClr val="tx1"/>
                </a:solidFill>
                <a:latin typeface="+mn-ea"/>
                <a:ea typeface="+mn-ea"/>
                <a:cs typeface="+mn-ea"/>
              </a:rPr>
              <a:t>辽东之战、威海卫战役（</a:t>
            </a:r>
            <a:r>
              <a:rPr lang="zh-CN" sz="1600">
                <a:solidFill>
                  <a:schemeClr val="tx1"/>
                </a:solidFill>
                <a:latin typeface="+mn-ea"/>
                <a:ea typeface="+mn-ea"/>
                <a:cs typeface="+mn-ea"/>
              </a:rPr>
              <a:t>北洋舰队全军覆没）</a:t>
            </a:r>
            <a:endParaRPr lang="en-US" sz="1600" b="0">
              <a:solidFill>
                <a:schemeClr val="tx1"/>
              </a:solidFill>
              <a:latin typeface="+mn-ea"/>
              <a:ea typeface="+mn-ea"/>
              <a:cs typeface="+mn-ea"/>
            </a:endParaRPr>
          </a:p>
          <a:p>
            <a:r>
              <a:rPr lang="en-US" sz="1600" b="0">
                <a:solidFill>
                  <a:schemeClr val="tx1"/>
                </a:solidFill>
                <a:latin typeface="+mn-ea"/>
                <a:ea typeface="+mn-ea"/>
                <a:cs typeface="+mn-ea"/>
              </a:rPr>
              <a:t>12. </a:t>
            </a:r>
            <a:r>
              <a:rPr lang="zh-CN" sz="1600" b="0">
                <a:solidFill>
                  <a:schemeClr val="tx1"/>
                </a:solidFill>
                <a:latin typeface="+mn-ea"/>
                <a:ea typeface="+mn-ea"/>
                <a:cs typeface="+mn-ea"/>
              </a:rPr>
              <a:t>甲午中日战争的结局：</a:t>
            </a:r>
            <a:r>
              <a:rPr lang="zh-CN" sz="1600" u="sng">
                <a:solidFill>
                  <a:schemeClr val="tx1"/>
                </a:solidFill>
                <a:latin typeface="+mn-ea"/>
                <a:ea typeface="+mn-ea"/>
                <a:cs typeface="+mn-ea"/>
              </a:rPr>
              <a:t>清政府战败，签订《马关条约》</a:t>
            </a:r>
            <a:endParaRPr lang="en-US" sz="1600" b="0" u="sng">
              <a:solidFill>
                <a:schemeClr val="tx1"/>
              </a:solidFill>
              <a:latin typeface="+mn-ea"/>
              <a:ea typeface="+mn-ea"/>
              <a:cs typeface="+mn-ea"/>
            </a:endParaRPr>
          </a:p>
          <a:p>
            <a:r>
              <a:rPr lang="en-US" sz="1600" b="0">
                <a:solidFill>
                  <a:schemeClr val="tx1"/>
                </a:solidFill>
                <a:latin typeface="+mn-ea"/>
                <a:ea typeface="+mn-ea"/>
                <a:cs typeface="+mn-ea"/>
              </a:rPr>
              <a:t>13. </a:t>
            </a:r>
            <a:r>
              <a:rPr lang="zh-CN" sz="1600" b="0">
                <a:solidFill>
                  <a:schemeClr val="tx1"/>
                </a:solidFill>
                <a:latin typeface="+mn-ea"/>
                <a:ea typeface="+mn-ea"/>
                <a:cs typeface="+mn-ea"/>
              </a:rPr>
              <a:t>《马关条约》的主要内容</a:t>
            </a:r>
            <a:endParaRPr lang="zh-CN" altLang="en-US" sz="1600" b="0">
              <a:solidFill>
                <a:schemeClr val="tx1"/>
              </a:solidFill>
              <a:latin typeface="+mn-ea"/>
              <a:ea typeface="+mn-ea"/>
              <a:cs typeface="+mn-ea"/>
            </a:endParaRPr>
          </a:p>
        </p:txBody>
      </p:sp>
      <p:graphicFrame>
        <p:nvGraphicFramePr>
          <p:cNvPr id="2" name="表格 1"/>
          <p:cNvGraphicFramePr/>
          <p:nvPr>
            <p:custDataLst>
              <p:tags r:id="rId1"/>
            </p:custDataLst>
          </p:nvPr>
        </p:nvGraphicFramePr>
        <p:xfrm>
          <a:off x="852805" y="1663700"/>
          <a:ext cx="7249795" cy="1501775"/>
        </p:xfrm>
        <a:graphic>
          <a:graphicData uri="http://schemas.openxmlformats.org/drawingml/2006/table">
            <a:tbl>
              <a:tblPr firstRow="1" bandRow="1">
                <a:tableStyleId>{5940675A-B579-460E-94D1-54222C63F5DA}</a:tableStyleId>
              </a:tblPr>
              <a:tblGrid>
                <a:gridCol w="3507105">
                  <a:extLst>
                    <a:ext uri="{9D8B030D-6E8A-4147-A177-3AD203B41FA5}">
                      <a16:colId xmlns:a16="http://schemas.microsoft.com/office/drawing/2014/main" val="20000"/>
                    </a:ext>
                  </a:extLst>
                </a:gridCol>
                <a:gridCol w="3742690">
                  <a:extLst>
                    <a:ext uri="{9D8B030D-6E8A-4147-A177-3AD203B41FA5}">
                      <a16:colId xmlns:a16="http://schemas.microsoft.com/office/drawing/2014/main" val="20001"/>
                    </a:ext>
                  </a:extLst>
                </a:gridCol>
              </a:tblGrid>
              <a:tr h="200025">
                <a:tc>
                  <a:txBody>
                    <a:bodyPr/>
                    <a:lstStyle/>
                    <a:p>
                      <a:pPr indent="0" algn="ctr" fontAlgn="auto">
                        <a:lnSpc>
                          <a:spcPts val="1500"/>
                        </a:lnSpc>
                        <a:buNone/>
                      </a:pPr>
                      <a:r>
                        <a:rPr lang="en-US" sz="1400" b="0">
                          <a:latin typeface="+mn-ea"/>
                          <a:cs typeface="宋体" panose="02010600030101010101" pitchFamily="2" charset="-122"/>
                        </a:rPr>
                        <a:t>内容</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fontAlgn="auto">
                        <a:lnSpc>
                          <a:spcPts val="1500"/>
                        </a:lnSpc>
                        <a:buNone/>
                      </a:pPr>
                      <a:r>
                        <a:rPr lang="en-US" sz="1400" b="0">
                          <a:latin typeface="+mn-ea"/>
                          <a:cs typeface="宋体" panose="02010600030101010101" pitchFamily="2" charset="-122"/>
                        </a:rPr>
                        <a:t>危害</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7040">
                <a:tc>
                  <a:txBody>
                    <a:bodyPr/>
                    <a:lstStyle/>
                    <a:p>
                      <a:pPr indent="0" fontAlgn="auto">
                        <a:lnSpc>
                          <a:spcPts val="1500"/>
                        </a:lnSpc>
                        <a:buNone/>
                      </a:pPr>
                      <a:r>
                        <a:rPr lang="en-US" sz="1400" b="0">
                          <a:latin typeface="+mn-ea"/>
                          <a:cs typeface="宋体" panose="02010600030101010101" pitchFamily="2" charset="-122"/>
                        </a:rPr>
                        <a:t>①割辽东半岛、</a:t>
                      </a:r>
                      <a:r>
                        <a:rPr lang="en-US" sz="1400" b="1" u="sng">
                          <a:latin typeface="+mn-ea"/>
                          <a:cs typeface="宋体" panose="02010600030101010101" pitchFamily="2" charset="-122"/>
                        </a:rPr>
                        <a:t>台湾全岛</a:t>
                      </a:r>
                      <a:r>
                        <a:rPr lang="en-US" sz="1400" b="0">
                          <a:latin typeface="+mn-ea"/>
                          <a:cs typeface="宋体" panose="02010600030101010101" pitchFamily="2" charset="-122"/>
                        </a:rPr>
                        <a:t>及所有附属岛屿、澎湖列岛</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ts val="1500"/>
                        </a:lnSpc>
                        <a:buNone/>
                      </a:pPr>
                      <a:r>
                        <a:rPr lang="en-US" sz="1400" b="0">
                          <a:latin typeface="+mn-ea"/>
                          <a:cs typeface="+mn-ea"/>
                        </a:rPr>
                        <a:t>被日本割占50年之久的地方：</a:t>
                      </a:r>
                      <a:r>
                        <a:rPr lang="en-US" sz="1400" b="1" u="sng">
                          <a:latin typeface="+mn-ea"/>
                          <a:cs typeface="+mn-ea"/>
                        </a:rPr>
                        <a:t>台湾</a:t>
                      </a:r>
                      <a:endParaRPr lang="en-US" altLang="en-US" sz="1400" b="1" u="sng">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0025">
                <a:tc>
                  <a:txBody>
                    <a:bodyPr/>
                    <a:lstStyle/>
                    <a:p>
                      <a:pPr indent="0" fontAlgn="auto">
                        <a:lnSpc>
                          <a:spcPts val="1500"/>
                        </a:lnSpc>
                        <a:buNone/>
                      </a:pPr>
                      <a:r>
                        <a:rPr lang="en-US" sz="1400" b="0">
                          <a:latin typeface="+mn-ea"/>
                          <a:cs typeface="+mn-ea"/>
                        </a:rPr>
                        <a:t>②赔偿日本兵费白银2亿两</a:t>
                      </a:r>
                      <a:endParaRPr lang="en-US" altLang="en-US" sz="1400" b="0">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ts val="1500"/>
                        </a:lnSpc>
                        <a:buNone/>
                      </a:pPr>
                      <a:r>
                        <a:rPr lang="en-US" sz="1400" b="0">
                          <a:latin typeface="+mn-ea"/>
                          <a:cs typeface="宋体" panose="02010600030101010101" pitchFamily="2" charset="-122"/>
                        </a:rPr>
                        <a:t>大大加深中国人民的负担</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0025">
                <a:tc>
                  <a:txBody>
                    <a:bodyPr/>
                    <a:lstStyle/>
                    <a:p>
                      <a:pPr indent="0" fontAlgn="auto">
                        <a:lnSpc>
                          <a:spcPts val="1500"/>
                        </a:lnSpc>
                        <a:buNone/>
                      </a:pPr>
                      <a:r>
                        <a:rPr lang="en-US" sz="1400" b="0">
                          <a:latin typeface="+mn-ea"/>
                          <a:cs typeface="宋体" panose="02010600030101010101" pitchFamily="2" charset="-122"/>
                        </a:rPr>
                        <a:t>③开放沙市、重庆、苏州、杭州为商埠</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ts val="1500"/>
                        </a:lnSpc>
                        <a:buNone/>
                      </a:pPr>
                      <a:r>
                        <a:rPr lang="en-US" sz="1400" b="0">
                          <a:latin typeface="+mn-ea"/>
                          <a:cs typeface="宋体" panose="02010600030101010101" pitchFamily="2" charset="-122"/>
                        </a:rPr>
                        <a:t>使外国侵略势力进一步</a:t>
                      </a:r>
                      <a:r>
                        <a:rPr lang="en-US" sz="1400" b="0">
                          <a:latin typeface="+mn-ea"/>
                          <a:cs typeface="+mn-ea"/>
                        </a:rPr>
                        <a:t>深入</a:t>
                      </a:r>
                      <a:r>
                        <a:rPr lang="en-US" sz="1400" b="1" u="sng">
                          <a:latin typeface="+mn-ea"/>
                          <a:cs typeface="宋体" panose="02010600030101010101" pitchFamily="2" charset="-122"/>
                        </a:rPr>
                        <a:t>中国腹地</a:t>
                      </a:r>
                      <a:endParaRPr lang="en-US" altLang="en-US" sz="1400" b="1" u="sng">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4635">
                <a:tc>
                  <a:txBody>
                    <a:bodyPr/>
                    <a:lstStyle/>
                    <a:p>
                      <a:pPr indent="0" fontAlgn="auto">
                        <a:lnSpc>
                          <a:spcPts val="1500"/>
                        </a:lnSpc>
                        <a:buNone/>
                      </a:pPr>
                      <a:r>
                        <a:rPr lang="en-US" sz="1400" b="0">
                          <a:latin typeface="+mn-ea"/>
                          <a:cs typeface="宋体" panose="02010600030101010101" pitchFamily="2" charset="-122"/>
                        </a:rPr>
                        <a:t>④允许日本在通商口岸</a:t>
                      </a:r>
                      <a:r>
                        <a:rPr lang="en-US" sz="1400" b="1" u="sng">
                          <a:solidFill>
                            <a:schemeClr val="tx1"/>
                          </a:solidFill>
                          <a:latin typeface="+mn-ea"/>
                          <a:cs typeface="宋体" panose="02010600030101010101" pitchFamily="2" charset="-122"/>
                        </a:rPr>
                        <a:t>开设工厂</a:t>
                      </a:r>
                      <a:endParaRPr lang="en-US" altLang="en-US" sz="1400" b="1" u="sng">
                        <a:solidFill>
                          <a:schemeClr val="tx1"/>
                        </a:solidFill>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ts val="1500"/>
                        </a:lnSpc>
                        <a:buNone/>
                      </a:pPr>
                      <a:r>
                        <a:rPr lang="en-US" sz="1400" b="1" u="sng">
                          <a:latin typeface="+mn-ea"/>
                          <a:cs typeface="宋体" panose="02010600030101010101" pitchFamily="2" charset="-122"/>
                        </a:rPr>
                        <a:t>最能说明中国半殖民地化程度大大加深的内容</a:t>
                      </a:r>
                      <a:endParaRPr lang="en-US" altLang="en-US" sz="1400" b="1" u="sng">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0025">
                <a:tc gridSpan="2">
                  <a:txBody>
                    <a:bodyPr/>
                    <a:lstStyle/>
                    <a:p>
                      <a:pPr indent="0" fontAlgn="auto">
                        <a:lnSpc>
                          <a:spcPts val="1500"/>
                        </a:lnSpc>
                        <a:buNone/>
                      </a:pPr>
                      <a:r>
                        <a:rPr lang="en-US" sz="1400" b="0">
                          <a:latin typeface="+mn-ea"/>
                          <a:cs typeface="宋体" panose="02010600030101010101" pitchFamily="2" charset="-122"/>
                        </a:rPr>
                        <a:t>《马关条约》影响：</a:t>
                      </a:r>
                      <a:r>
                        <a:rPr lang="en-US" sz="1400" b="1" u="sng">
                          <a:latin typeface="+mn-ea"/>
                          <a:cs typeface="宋体" panose="02010600030101010101" pitchFamily="2" charset="-122"/>
                        </a:rPr>
                        <a:t>大大加深了中国的半殖民地化程度</a:t>
                      </a:r>
                      <a:r>
                        <a:rPr lang="en-US" sz="1400" b="0">
                          <a:latin typeface="+mn-ea"/>
                          <a:cs typeface="宋体" panose="02010600030101010101" pitchFamily="2" charset="-122"/>
                        </a:rPr>
                        <a:t>。</a:t>
                      </a:r>
                      <a:endParaRPr lang="en-US" altLang="en-US" sz="1400" b="0">
                        <a:latin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文本框 2"/>
          <p:cNvSpPr txBox="1"/>
          <p:nvPr/>
        </p:nvSpPr>
        <p:spPr>
          <a:xfrm>
            <a:off x="295910" y="3236595"/>
            <a:ext cx="8601710" cy="3621405"/>
          </a:xfrm>
          <a:prstGeom prst="rect">
            <a:avLst/>
          </a:prstGeom>
          <a:solidFill>
            <a:schemeClr val="bg1"/>
          </a:solidFill>
          <a:ln w="9525">
            <a:noFill/>
          </a:ln>
        </p:spPr>
        <p:txBody>
          <a:bodyPr wrap="square">
            <a:spAutoFit/>
          </a:bodyPr>
          <a:lstStyle/>
          <a:p>
            <a:r>
              <a:rPr lang="en-US" sz="1600" b="0">
                <a:solidFill>
                  <a:schemeClr val="tx1"/>
                </a:solidFill>
                <a:latin typeface="+mn-ea"/>
                <a:ea typeface="+mn-ea"/>
                <a:cs typeface="+mn-ea"/>
              </a:rPr>
              <a:t>14</a:t>
            </a:r>
            <a:r>
              <a:rPr lang="en-US" sz="1600">
                <a:solidFill>
                  <a:schemeClr val="tx1"/>
                </a:solidFill>
                <a:latin typeface="+mn-ea"/>
                <a:ea typeface="+mn-ea"/>
                <a:cs typeface="+mn-ea"/>
              </a:rPr>
              <a:t>.</a:t>
            </a:r>
            <a:r>
              <a:rPr lang="zh-CN" sz="1600" b="0">
                <a:solidFill>
                  <a:schemeClr val="tx1"/>
                </a:solidFill>
                <a:latin typeface="+mn-ea"/>
                <a:ea typeface="+mn-ea"/>
                <a:cs typeface="+mn-ea"/>
              </a:rPr>
              <a:t>《马关条约》与中国民族危机加剧的关系：《马关条约》签订后，刺激了帝国主义对中国</a:t>
            </a:r>
          </a:p>
          <a:p>
            <a:r>
              <a:rPr lang="zh-CN" sz="1600" b="0">
                <a:solidFill>
                  <a:schemeClr val="tx1"/>
                </a:solidFill>
                <a:latin typeface="+mn-ea"/>
                <a:ea typeface="+mn-ea"/>
                <a:cs typeface="+mn-ea"/>
              </a:rPr>
              <a:t>    的侵略，列强在中国掀起了抢夺利权、强租海港、划分“势力范围”的</a:t>
            </a:r>
            <a:r>
              <a:rPr lang="zh-CN" sz="1600" u="sng">
                <a:solidFill>
                  <a:schemeClr val="tx1"/>
                </a:solidFill>
                <a:latin typeface="+mn-ea"/>
                <a:ea typeface="+mn-ea"/>
                <a:cs typeface="+mn-ea"/>
              </a:rPr>
              <a:t>瓜分中国狂潮</a:t>
            </a:r>
            <a:r>
              <a:rPr lang="zh-CN" sz="1600">
                <a:solidFill>
                  <a:schemeClr val="tx1"/>
                </a:solidFill>
                <a:latin typeface="+mn-ea"/>
                <a:ea typeface="+mn-ea"/>
                <a:cs typeface="+mn-ea"/>
              </a:rPr>
              <a:t>。</a:t>
            </a:r>
            <a:r>
              <a:rPr lang="zh-CN" sz="1600" b="0">
                <a:solidFill>
                  <a:schemeClr val="tx1"/>
                </a:solidFill>
                <a:latin typeface="+mn-ea"/>
                <a:ea typeface="+mn-ea"/>
                <a:cs typeface="+mn-ea"/>
              </a:rPr>
              <a:t>美</a:t>
            </a:r>
          </a:p>
          <a:p>
            <a:r>
              <a:rPr lang="zh-CN" sz="1600" b="0">
                <a:solidFill>
                  <a:schemeClr val="tx1"/>
                </a:solidFill>
                <a:latin typeface="+mn-ea"/>
                <a:ea typeface="+mn-ea"/>
                <a:cs typeface="+mn-ea"/>
              </a:rPr>
              <a:t>    国提出“</a:t>
            </a:r>
            <a:r>
              <a:rPr lang="zh-CN" sz="1600" u="sng">
                <a:solidFill>
                  <a:schemeClr val="tx1"/>
                </a:solidFill>
                <a:latin typeface="+mn-ea"/>
                <a:ea typeface="+mn-ea"/>
                <a:cs typeface="+mn-ea"/>
              </a:rPr>
              <a:t>门户开放</a:t>
            </a:r>
            <a:r>
              <a:rPr lang="zh-CN" sz="1600" b="0">
                <a:solidFill>
                  <a:schemeClr val="tx1"/>
                </a:solidFill>
                <a:latin typeface="+mn-ea"/>
                <a:ea typeface="+mn-ea"/>
                <a:cs typeface="+mn-ea"/>
              </a:rPr>
              <a:t>”的照会。</a:t>
            </a:r>
          </a:p>
          <a:p>
            <a:r>
              <a:rPr lang="en-US" altLang="zh-CN" sz="1600" b="0">
                <a:solidFill>
                  <a:schemeClr val="tx1"/>
                </a:solidFill>
                <a:latin typeface="+mn-ea"/>
                <a:ea typeface="+mn-ea"/>
                <a:cs typeface="+mn-ea"/>
              </a:rPr>
              <a:t>15.19世纪末20世纪初农民</a:t>
            </a:r>
            <a:r>
              <a:rPr lang="en-US" altLang="zh-CN" sz="1600" u="sng">
                <a:solidFill>
                  <a:schemeClr val="tx1"/>
                </a:solidFill>
                <a:latin typeface="+mn-ea"/>
                <a:ea typeface="+mn-ea"/>
                <a:cs typeface="+mn-ea"/>
              </a:rPr>
              <a:t>反帝爱国运动</a:t>
            </a:r>
            <a:r>
              <a:rPr lang="en-US" altLang="zh-CN" sz="1600" b="0" u="sng">
                <a:solidFill>
                  <a:schemeClr val="tx1"/>
                </a:solidFill>
                <a:latin typeface="+mn-ea"/>
                <a:ea typeface="+mn-ea"/>
                <a:cs typeface="+mn-ea"/>
              </a:rPr>
              <a:t>：</a:t>
            </a:r>
            <a:r>
              <a:rPr lang="en-US" altLang="zh-CN" sz="1600" u="sng">
                <a:solidFill>
                  <a:schemeClr val="tx1"/>
                </a:solidFill>
                <a:latin typeface="+mn-ea"/>
                <a:ea typeface="+mn-ea"/>
                <a:cs typeface="+mn-ea"/>
              </a:rPr>
              <a:t>义和团运动</a:t>
            </a:r>
            <a:endParaRPr lang="en-US" altLang="zh-CN" sz="1600" b="0">
              <a:solidFill>
                <a:schemeClr val="tx1"/>
              </a:solidFill>
              <a:latin typeface="+mn-ea"/>
              <a:ea typeface="+mn-ea"/>
              <a:cs typeface="+mn-ea"/>
            </a:endParaRPr>
          </a:p>
          <a:p>
            <a:r>
              <a:rPr lang="en-US" altLang="zh-CN" sz="1600" b="0">
                <a:solidFill>
                  <a:schemeClr val="tx1"/>
                </a:solidFill>
                <a:latin typeface="+mn-ea"/>
                <a:ea typeface="+mn-ea"/>
                <a:cs typeface="+mn-ea"/>
              </a:rPr>
              <a:t>16.抗击八国联军侵华的主要史实：</a:t>
            </a:r>
            <a:r>
              <a:rPr lang="en-US" altLang="zh-CN" sz="1600" u="sng">
                <a:solidFill>
                  <a:schemeClr val="tx1"/>
                </a:solidFill>
                <a:latin typeface="+mn-ea"/>
                <a:ea typeface="+mn-ea"/>
                <a:cs typeface="+mn-ea"/>
              </a:rPr>
              <a:t>廊坊阻击战</a:t>
            </a:r>
            <a:r>
              <a:rPr lang="en-US" altLang="zh-CN" sz="1600" b="0">
                <a:solidFill>
                  <a:schemeClr val="tx1"/>
                </a:solidFill>
                <a:latin typeface="+mn-ea"/>
                <a:ea typeface="+mn-ea"/>
                <a:cs typeface="+mn-ea"/>
              </a:rPr>
              <a:t>；在北京围攻西什库教堂和东交民巷使馆界；</a:t>
            </a:r>
          </a:p>
          <a:p>
            <a:r>
              <a:rPr lang="en-US" altLang="zh-CN" sz="1600" b="0">
                <a:solidFill>
                  <a:schemeClr val="tx1"/>
                </a:solidFill>
                <a:latin typeface="+mn-ea"/>
                <a:ea typeface="+mn-ea"/>
                <a:cs typeface="+mn-ea"/>
              </a:rPr>
              <a:t>   天津保卫战</a:t>
            </a:r>
          </a:p>
          <a:p>
            <a:r>
              <a:rPr lang="en-US" altLang="zh-CN" sz="1600" b="0">
                <a:solidFill>
                  <a:schemeClr val="tx1"/>
                </a:solidFill>
                <a:latin typeface="+mn-ea"/>
                <a:ea typeface="+mn-ea"/>
                <a:cs typeface="+mn-ea"/>
              </a:rPr>
              <a:t>17.八国联军侵华的结果：清政府战败，被迫签订</a:t>
            </a:r>
            <a:r>
              <a:rPr lang="en-US" altLang="zh-CN" sz="1600" u="sng">
                <a:solidFill>
                  <a:schemeClr val="tx1"/>
                </a:solidFill>
                <a:latin typeface="+mn-ea"/>
                <a:ea typeface="+mn-ea"/>
                <a:cs typeface="+mn-ea"/>
              </a:rPr>
              <a:t>《辛丑条约》</a:t>
            </a:r>
            <a:r>
              <a:rPr lang="en-US" altLang="zh-CN" sz="1600" b="0">
                <a:solidFill>
                  <a:schemeClr val="tx1"/>
                </a:solidFill>
                <a:latin typeface="+mn-ea"/>
                <a:ea typeface="+mn-ea"/>
                <a:cs typeface="+mn-ea"/>
              </a:rPr>
              <a:t>。</a:t>
            </a:r>
          </a:p>
          <a:p>
            <a:r>
              <a:rPr lang="en-US" altLang="zh-CN" sz="1600" b="0">
                <a:solidFill>
                  <a:schemeClr val="tx1"/>
                </a:solidFill>
                <a:latin typeface="+mn-ea"/>
                <a:ea typeface="+mn-ea"/>
                <a:cs typeface="+mn-ea"/>
              </a:rPr>
              <a:t>18.《辛丑条约》最能体现清政府沦为帝国主义统治中国的工具内容：</a:t>
            </a:r>
            <a:r>
              <a:rPr lang="en-US" altLang="zh-CN" sz="1600" u="sng">
                <a:solidFill>
                  <a:schemeClr val="tx1"/>
                </a:solidFill>
                <a:latin typeface="+mn-ea"/>
                <a:ea typeface="+mn-ea"/>
                <a:cs typeface="+mn-ea"/>
              </a:rPr>
              <a:t>清政府保证严禁人民参  </a:t>
            </a:r>
          </a:p>
          <a:p>
            <a:r>
              <a:rPr lang="en-US" altLang="zh-CN" sz="1600" u="sng">
                <a:solidFill>
                  <a:schemeClr val="tx1"/>
                </a:solidFill>
                <a:latin typeface="+mn-ea"/>
                <a:ea typeface="+mn-ea"/>
                <a:cs typeface="+mn-ea"/>
              </a:rPr>
              <a:t>   加各种形式的反帝活动.</a:t>
            </a:r>
          </a:p>
          <a:p>
            <a:r>
              <a:rPr lang="en-US" altLang="zh-CN" sz="1600" b="0">
                <a:solidFill>
                  <a:schemeClr val="tx1"/>
                </a:solidFill>
                <a:latin typeface="+mn-ea"/>
                <a:ea typeface="+mn-ea"/>
                <a:cs typeface="+mn-ea"/>
              </a:rPr>
              <a:t>19.《辛丑条约》影响：中国近代史上赔款数目最庞大、主权丧失最严重的不平等条约。</a:t>
            </a:r>
            <a:r>
              <a:rPr lang="en-US" altLang="zh-CN" sz="1600" u="sng">
                <a:solidFill>
                  <a:schemeClr val="tx1"/>
                </a:solidFill>
                <a:latin typeface="+mn-ea"/>
                <a:ea typeface="+mn-ea"/>
                <a:cs typeface="+mn-ea"/>
              </a:rPr>
              <a:t>清政</a:t>
            </a:r>
          </a:p>
          <a:p>
            <a:r>
              <a:rPr lang="en-US" altLang="zh-CN" sz="1600" u="sng">
                <a:solidFill>
                  <a:schemeClr val="tx1"/>
                </a:solidFill>
                <a:latin typeface="+mn-ea"/>
                <a:ea typeface="+mn-ea"/>
                <a:cs typeface="+mn-ea"/>
              </a:rPr>
              <a:t>   府沦为帝国主义列强统治中国的工具。中国完全陷入半殖民地半封建社会的深渊。</a:t>
            </a:r>
          </a:p>
        </p:txBody>
      </p:sp>
      <p:sp>
        <p:nvSpPr>
          <p:cNvPr id="4" name="Text Box 4"/>
          <p:cNvSpPr txBox="1">
            <a:spLocks noChangeArrowheads="1"/>
          </p:cNvSpPr>
          <p:nvPr/>
        </p:nvSpPr>
        <p:spPr bwMode="auto">
          <a:xfrm>
            <a:off x="338455" y="0"/>
            <a:ext cx="2125345" cy="583565"/>
          </a:xfrm>
          <a:prstGeom prst="rect">
            <a:avLst/>
          </a:prstGeom>
          <a:solidFill>
            <a:schemeClr val="bg1"/>
          </a:solidFill>
          <a:ln w="38100">
            <a:solidFill>
              <a:srgbClr val="993300"/>
            </a:solidFill>
            <a:miter lim="800000"/>
          </a:ln>
          <a:effectLst/>
        </p:spPr>
        <p:txBody>
          <a:bodyPr wrap="square">
            <a:spAutoFit/>
          </a:bodyPr>
          <a:lstStyle/>
          <a:p>
            <a:pPr marR="0" algn="ctr" defTabSz="914400">
              <a:lnSpc>
                <a:spcPct val="100000"/>
              </a:lnSpc>
              <a:buClrTx/>
              <a:buSzTx/>
              <a:defRPr/>
            </a:pPr>
            <a:r>
              <a:rPr kumimoji="0" lang="zh-CN" altLang="en-US" sz="3200" kern="1200" cap="none" spc="0" normalizeH="0" baseline="0" noProof="1">
                <a:solidFill>
                  <a:srgbClr val="993300"/>
                </a:solidFill>
                <a:effectLst>
                  <a:outerShdw blurRad="38100" dist="38100" dir="2700000">
                    <a:srgbClr val="C0C0C0"/>
                  </a:outerShdw>
                </a:effectLst>
                <a:latin typeface="Garamond" pitchFamily="18" charset="0"/>
                <a:ea typeface="黑体" panose="02010609060101010101" pitchFamily="49" charset="-122"/>
                <a:cs typeface="+mn-cs"/>
                <a:sym typeface="+mn-ea"/>
              </a:rPr>
              <a:t>快速记忆</a:t>
            </a:r>
          </a:p>
        </p:txBody>
      </p:sp>
      <p:sp>
        <p:nvSpPr>
          <p:cNvPr id="5" name="文本框 4"/>
          <p:cNvSpPr txBox="1"/>
          <p:nvPr/>
        </p:nvSpPr>
        <p:spPr>
          <a:xfrm>
            <a:off x="4050030" y="142875"/>
            <a:ext cx="4140200" cy="352425"/>
          </a:xfrm>
          <a:prstGeom prst="rect">
            <a:avLst/>
          </a:prstGeom>
          <a:solidFill>
            <a:schemeClr val="bg1"/>
          </a:solidFill>
        </p:spPr>
        <p:txBody>
          <a:bodyPr wrap="none" rtlCol="0" anchor="t">
            <a:spAutoFit/>
          </a:bodyPr>
          <a:lstStyle/>
          <a:p>
            <a:r>
              <a:rPr lang="zh-CN" altLang="en-US" dirty="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请同学们用</a:t>
            </a:r>
            <a:r>
              <a:rPr lang="en-US" altLang="zh-CN" dirty="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5</a:t>
            </a:r>
            <a:r>
              <a:rPr lang="zh-CN" altLang="en-US" dirty="0">
                <a:ln>
                  <a:solidFill>
                    <a:sysClr val="windowText" lastClr="000000"/>
                  </a:solidFill>
                </a:ln>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分钟记住下面的知识点</a:t>
            </a:r>
          </a:p>
        </p:txBody>
      </p: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5"/>
          <a:srcRect/>
          <a:stretch>
            <a:fillRect/>
          </a:stretch>
        </p:blipFill>
        <p:spPr bwMode="auto">
          <a:xfrm>
            <a:off x="0" y="457200"/>
            <a:ext cx="28575" cy="19050"/>
          </a:xfrm>
          <a:prstGeom prst="rect">
            <a:avLst/>
          </a:prstGeom>
          <a:noFill/>
          <a:ln w="9525">
            <a:noFill/>
            <a:miter lim="800000"/>
            <a:headEnd/>
            <a:tailEnd/>
          </a:ln>
        </p:spPr>
      </p:pic>
      <p:pic>
        <p:nvPicPr>
          <p:cNvPr id="6146"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5"/>
          <a:srcRect/>
          <a:stretch>
            <a:fillRect/>
          </a:stretch>
        </p:blipFill>
        <p:spPr bwMode="auto">
          <a:xfrm>
            <a:off x="0" y="476250"/>
            <a:ext cx="28575" cy="19050"/>
          </a:xfrm>
          <a:prstGeom prst="rect">
            <a:avLst/>
          </a:prstGeom>
          <a:noFill/>
          <a:ln w="9525">
            <a:noFill/>
            <a:miter lim="800000"/>
            <a:headEnd/>
            <a:tailEnd/>
          </a:ln>
        </p:spPr>
      </p:pic>
      <p:sp>
        <p:nvSpPr>
          <p:cNvPr id="6147" name="文本框 4"/>
          <p:cNvSpPr txBox="1">
            <a:spLocks noChangeArrowheads="1"/>
          </p:cNvSpPr>
          <p:nvPr/>
        </p:nvSpPr>
        <p:spPr bwMode="auto">
          <a:xfrm>
            <a:off x="2038350" y="5757863"/>
            <a:ext cx="5505450" cy="457200"/>
          </a:xfrm>
          <a:prstGeom prst="rect">
            <a:avLst/>
          </a:prstGeom>
          <a:noFill/>
          <a:ln w="9525">
            <a:noFill/>
            <a:miter lim="800000"/>
          </a:ln>
        </p:spPr>
        <p:txBody>
          <a:bodyPr>
            <a:spAutoFit/>
          </a:bodyPr>
          <a:lstStyle/>
          <a:p>
            <a:endParaRPr lang="zh-CN" altLang="en-US" sz="2800">
              <a:latin typeface="黑体" panose="02010609060101010101" pitchFamily="49" charset="-122"/>
              <a:ea typeface="黑体" panose="02010609060101010101" pitchFamily="49" charset="-122"/>
            </a:endParaRPr>
          </a:p>
        </p:txBody>
      </p:sp>
      <p:grpSp>
        <p:nvGrpSpPr>
          <p:cNvPr id="6149" name="组合 15"/>
          <p:cNvGrpSpPr/>
          <p:nvPr/>
        </p:nvGrpSpPr>
        <p:grpSpPr bwMode="auto">
          <a:xfrm>
            <a:off x="316919" y="1371600"/>
            <a:ext cx="8446081" cy="4952671"/>
            <a:chOff x="297" y="1273"/>
            <a:chExt cx="13301" cy="7799"/>
          </a:xfrm>
        </p:grpSpPr>
        <p:grpSp>
          <p:nvGrpSpPr>
            <p:cNvPr id="6150" name="组合 7"/>
            <p:cNvGrpSpPr/>
            <p:nvPr/>
          </p:nvGrpSpPr>
          <p:grpSpPr bwMode="auto">
            <a:xfrm>
              <a:off x="297" y="1286"/>
              <a:ext cx="6737" cy="6546"/>
              <a:chOff x="860" y="1294"/>
              <a:chExt cx="6068" cy="5245"/>
            </a:xfrm>
          </p:grpSpPr>
          <p:pic>
            <p:nvPicPr>
              <p:cNvPr id="6151" name="图片 2" descr="t01eb4fc7f7de7ae9d4.webp"/>
              <p:cNvPicPr>
                <a:picLocks noChangeAspect="1" noChangeArrowheads="1"/>
              </p:cNvPicPr>
              <p:nvPr/>
            </p:nvPicPr>
            <p:blipFill>
              <a:blip r:embed="rId6"/>
              <a:srcRect b="7138"/>
              <a:stretch>
                <a:fillRect/>
              </a:stretch>
            </p:blipFill>
            <p:spPr bwMode="auto">
              <a:xfrm>
                <a:off x="860" y="1294"/>
                <a:ext cx="6067" cy="4705"/>
              </a:xfrm>
              <a:prstGeom prst="rect">
                <a:avLst/>
              </a:prstGeom>
              <a:noFill/>
              <a:ln w="9525">
                <a:noFill/>
                <a:miter lim="800000"/>
                <a:headEnd/>
                <a:tailEnd/>
              </a:ln>
            </p:spPr>
          </p:pic>
          <p:sp>
            <p:nvSpPr>
              <p:cNvPr id="6152" name="文本框 5"/>
              <p:cNvSpPr txBox="1">
                <a:spLocks noChangeArrowheads="1"/>
              </p:cNvSpPr>
              <p:nvPr/>
            </p:nvSpPr>
            <p:spPr bwMode="auto">
              <a:xfrm>
                <a:off x="1153" y="6094"/>
                <a:ext cx="5775" cy="445"/>
              </a:xfrm>
              <a:prstGeom prst="rect">
                <a:avLst/>
              </a:prstGeom>
              <a:noFill/>
              <a:ln w="9525">
                <a:noFill/>
                <a:miter lim="800000"/>
              </a:ln>
            </p:spPr>
            <p:txBody>
              <a:bodyPr>
                <a:spAutoFit/>
              </a:bodyPr>
              <a:lstStyle/>
              <a:p>
                <a:r>
                  <a:rPr lang="zh-CN" altLang="zh-CN" dirty="0">
                    <a:latin typeface="黑体" panose="02010609060101010101" pitchFamily="49" charset="-122"/>
                    <a:ea typeface="黑体" panose="02010609060101010101" pitchFamily="49" charset="-122"/>
                  </a:rPr>
                  <a:t>安庆内军械所</a:t>
                </a:r>
                <a:r>
                  <a:rPr lang="en-US" altLang="zh-CN" dirty="0">
                    <a:latin typeface="黑体" panose="02010609060101010101" pitchFamily="49" charset="-122"/>
                    <a:ea typeface="黑体" panose="02010609060101010101" pitchFamily="49" charset="-122"/>
                  </a:rPr>
                  <a:t>——1861</a:t>
                </a:r>
                <a:r>
                  <a:rPr lang="zh-CN" altLang="en-US" dirty="0">
                    <a:latin typeface="黑体" panose="02010609060101010101" pitchFamily="49" charset="-122"/>
                    <a:ea typeface="黑体" panose="02010609060101010101" pitchFamily="49" charset="-122"/>
                  </a:rPr>
                  <a:t>年创立</a:t>
                </a:r>
              </a:p>
            </p:txBody>
          </p:sp>
        </p:grpSp>
        <p:grpSp>
          <p:nvGrpSpPr>
            <p:cNvPr id="6153" name="组合 8"/>
            <p:cNvGrpSpPr/>
            <p:nvPr/>
          </p:nvGrpSpPr>
          <p:grpSpPr bwMode="auto">
            <a:xfrm>
              <a:off x="7137" y="1273"/>
              <a:ext cx="6461" cy="6558"/>
              <a:chOff x="6934" y="1148"/>
              <a:chExt cx="5833" cy="5697"/>
            </a:xfrm>
          </p:grpSpPr>
          <p:pic>
            <p:nvPicPr>
              <p:cNvPr id="6154" name="图片 3" descr="Img266848703"/>
              <p:cNvPicPr>
                <a:picLocks noChangeAspect="1" noChangeArrowheads="1"/>
              </p:cNvPicPr>
              <p:nvPr/>
            </p:nvPicPr>
            <p:blipFill>
              <a:blip r:embed="rId7"/>
              <a:srcRect/>
              <a:stretch>
                <a:fillRect/>
              </a:stretch>
            </p:blipFill>
            <p:spPr bwMode="auto">
              <a:xfrm>
                <a:off x="6934" y="1148"/>
                <a:ext cx="5833" cy="5108"/>
              </a:xfrm>
              <a:prstGeom prst="rect">
                <a:avLst/>
              </a:prstGeom>
              <a:noFill/>
              <a:ln w="9525">
                <a:noFill/>
                <a:miter lim="800000"/>
                <a:headEnd/>
                <a:tailEnd/>
              </a:ln>
            </p:spPr>
          </p:pic>
          <p:sp>
            <p:nvSpPr>
              <p:cNvPr id="6155" name="文本框 6"/>
              <p:cNvSpPr txBox="1">
                <a:spLocks noChangeArrowheads="1"/>
              </p:cNvSpPr>
              <p:nvPr/>
            </p:nvSpPr>
            <p:spPr bwMode="auto">
              <a:xfrm>
                <a:off x="7392" y="6363"/>
                <a:ext cx="5152" cy="482"/>
              </a:xfrm>
              <a:prstGeom prst="rect">
                <a:avLst/>
              </a:prstGeom>
              <a:noFill/>
              <a:ln w="9525">
                <a:noFill/>
                <a:miter lim="800000"/>
              </a:ln>
            </p:spPr>
            <p:txBody>
              <a:bodyPr>
                <a:spAutoFit/>
              </a:bodyPr>
              <a:lstStyle/>
              <a:p>
                <a:r>
                  <a:rPr lang="zh-CN" altLang="en-US" dirty="0">
                    <a:latin typeface="黑体" panose="02010609060101010101" pitchFamily="49" charset="-122"/>
                    <a:ea typeface="黑体" panose="02010609060101010101" pitchFamily="49" charset="-122"/>
                  </a:rPr>
                  <a:t>江南制造总局</a:t>
                </a:r>
                <a:r>
                  <a:rPr lang="en-US" altLang="zh-CN" dirty="0">
                    <a:latin typeface="黑体" panose="02010609060101010101" pitchFamily="49" charset="-122"/>
                    <a:ea typeface="黑体" panose="02010609060101010101" pitchFamily="49" charset="-122"/>
                  </a:rPr>
                  <a:t>——1865</a:t>
                </a:r>
                <a:r>
                  <a:rPr lang="zh-CN" altLang="en-US" dirty="0">
                    <a:latin typeface="黑体" panose="02010609060101010101" pitchFamily="49" charset="-122"/>
                    <a:ea typeface="黑体" panose="02010609060101010101" pitchFamily="49" charset="-122"/>
                  </a:rPr>
                  <a:t>年创立</a:t>
                </a:r>
              </a:p>
            </p:txBody>
          </p:sp>
        </p:grpSp>
        <p:sp>
          <p:nvSpPr>
            <p:cNvPr id="6156" name="矩形 14"/>
            <p:cNvSpPr>
              <a:spLocks noChangeArrowheads="1"/>
            </p:cNvSpPr>
            <p:nvPr/>
          </p:nvSpPr>
          <p:spPr bwMode="auto">
            <a:xfrm>
              <a:off x="2999" y="8352"/>
              <a:ext cx="7434" cy="720"/>
            </a:xfrm>
            <a:prstGeom prst="rect">
              <a:avLst/>
            </a:prstGeom>
            <a:solidFill>
              <a:srgbClr val="002060"/>
            </a:solidFill>
            <a:ln w="9525">
              <a:solidFill>
                <a:srgbClr val="FFFF00"/>
              </a:solidFill>
              <a:round/>
            </a:ln>
          </p:spPr>
          <p:txBody>
            <a:bodyPr>
              <a:spAutoFit/>
            </a:bodyPr>
            <a:lstStyle/>
            <a:p>
              <a:r>
                <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rPr>
                <a:t>中国创办最早的军事工业</a:t>
              </a:r>
            </a:p>
          </p:txBody>
        </p:sp>
      </p:grpSp>
      <p:grpSp>
        <p:nvGrpSpPr>
          <p:cNvPr id="6157" name="组合 16"/>
          <p:cNvGrpSpPr/>
          <p:nvPr/>
        </p:nvGrpSpPr>
        <p:grpSpPr bwMode="auto">
          <a:xfrm>
            <a:off x="926459" y="495295"/>
            <a:ext cx="6893516" cy="5738215"/>
            <a:chOff x="2667" y="1391"/>
            <a:chExt cx="10856" cy="9036"/>
          </a:xfrm>
        </p:grpSpPr>
        <p:pic>
          <p:nvPicPr>
            <p:cNvPr id="6158" name="图片 17" descr="u=217011887,3858823600&amp;fm=26&amp;gp=0"/>
            <p:cNvPicPr>
              <a:picLocks noChangeAspect="1" noChangeArrowheads="1"/>
            </p:cNvPicPr>
            <p:nvPr/>
          </p:nvPicPr>
          <p:blipFill>
            <a:blip r:embed="rId8"/>
            <a:srcRect b="11729"/>
            <a:stretch>
              <a:fillRect/>
            </a:stretch>
          </p:blipFill>
          <p:spPr bwMode="auto">
            <a:xfrm>
              <a:off x="2667" y="1391"/>
              <a:ext cx="10856" cy="7187"/>
            </a:xfrm>
            <a:prstGeom prst="rect">
              <a:avLst/>
            </a:prstGeom>
            <a:noFill/>
            <a:ln w="9525">
              <a:noFill/>
              <a:miter lim="800000"/>
              <a:headEnd/>
              <a:tailEnd/>
            </a:ln>
          </p:spPr>
        </p:pic>
        <p:sp>
          <p:nvSpPr>
            <p:cNvPr id="6159" name="矩形 18"/>
            <p:cNvSpPr>
              <a:spLocks noChangeArrowheads="1"/>
            </p:cNvSpPr>
            <p:nvPr/>
          </p:nvSpPr>
          <p:spPr bwMode="auto">
            <a:xfrm>
              <a:off x="2890" y="8956"/>
              <a:ext cx="6778" cy="1471"/>
            </a:xfrm>
            <a:prstGeom prst="rect">
              <a:avLst/>
            </a:prstGeom>
            <a:solidFill>
              <a:srgbClr val="002060"/>
            </a:solidFill>
            <a:ln w="9525">
              <a:solidFill>
                <a:srgbClr val="FFFF00"/>
              </a:solidFill>
              <a:round/>
            </a:ln>
          </p:spPr>
          <p:txBody>
            <a:bodyPr>
              <a:spAutoFit/>
            </a:bodyPr>
            <a:lstStyle/>
            <a:p>
              <a:r>
                <a:rPr lang="zh-CN" altLang="en-US">
                  <a:solidFill>
                    <a:schemeClr val="bg1"/>
                  </a:solidFill>
                  <a:latin typeface="黑体" panose="02010609060101010101" pitchFamily="49" charset="-122"/>
                  <a:ea typeface="黑体" panose="02010609060101010101" pitchFamily="49" charset="-122"/>
                  <a:sym typeface="宋体" panose="02010600030101010101" pitchFamily="2" charset="-122"/>
                </a:rPr>
                <a:t>上海轮船招商局</a:t>
              </a:r>
              <a:r>
                <a:rPr lang="en-US" altLang="zh-CN">
                  <a:solidFill>
                    <a:schemeClr val="bg1"/>
                  </a:solidFill>
                  <a:latin typeface="黑体" panose="02010609060101010101" pitchFamily="49" charset="-122"/>
                  <a:ea typeface="黑体" panose="02010609060101010101" pitchFamily="49" charset="-122"/>
                  <a:sym typeface="宋体" panose="02010600030101010101" pitchFamily="2" charset="-122"/>
                </a:rPr>
                <a:t>——1872</a:t>
              </a:r>
              <a:r>
                <a:rPr lang="zh-CN" altLang="en-US">
                  <a:solidFill>
                    <a:schemeClr val="bg1"/>
                  </a:solidFill>
                  <a:latin typeface="黑体" panose="02010609060101010101" pitchFamily="49" charset="-122"/>
                  <a:ea typeface="黑体" panose="02010609060101010101" pitchFamily="49" charset="-122"/>
                  <a:sym typeface="宋体" panose="02010600030101010101" pitchFamily="2" charset="-122"/>
                </a:rPr>
                <a:t>年创办</a:t>
              </a:r>
            </a:p>
            <a:p>
              <a:r>
                <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rPr>
                <a:t>中国创办最早的民用工业</a:t>
              </a:r>
            </a:p>
          </p:txBody>
        </p:sp>
      </p:grpSp>
      <p:grpSp>
        <p:nvGrpSpPr>
          <p:cNvPr id="6160" name="组合 20"/>
          <p:cNvGrpSpPr/>
          <p:nvPr/>
        </p:nvGrpSpPr>
        <p:grpSpPr bwMode="auto">
          <a:xfrm>
            <a:off x="1107440" y="764540"/>
            <a:ext cx="6604593" cy="4877102"/>
            <a:chOff x="818" y="1480"/>
            <a:chExt cx="10401" cy="7680"/>
          </a:xfrm>
        </p:grpSpPr>
        <p:sp>
          <p:nvSpPr>
            <p:cNvPr id="6161" name="矩形 21"/>
            <p:cNvSpPr>
              <a:spLocks noChangeArrowheads="1"/>
            </p:cNvSpPr>
            <p:nvPr/>
          </p:nvSpPr>
          <p:spPr bwMode="auto">
            <a:xfrm>
              <a:off x="3099" y="8440"/>
              <a:ext cx="7112" cy="720"/>
            </a:xfrm>
            <a:prstGeom prst="rect">
              <a:avLst/>
            </a:prstGeom>
            <a:solidFill>
              <a:srgbClr val="002060"/>
            </a:solidFill>
            <a:ln w="9525">
              <a:solidFill>
                <a:srgbClr val="FFFF00"/>
              </a:solidFill>
              <a:round/>
            </a:ln>
          </p:spPr>
          <p:txBody>
            <a:bodyPr>
              <a:spAutoFit/>
            </a:bodyPr>
            <a:lstStyle/>
            <a:p>
              <a:r>
                <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rPr>
                <a:t>中国第一所近代学堂</a:t>
              </a:r>
            </a:p>
          </p:txBody>
        </p:sp>
        <p:pic>
          <p:nvPicPr>
            <p:cNvPr id="6162" name="图片 22" descr="105336675"/>
            <p:cNvPicPr>
              <a:picLocks noChangeAspect="1" noChangeArrowheads="1"/>
            </p:cNvPicPr>
            <p:nvPr/>
          </p:nvPicPr>
          <p:blipFill>
            <a:blip r:embed="rId9"/>
            <a:srcRect/>
            <a:stretch>
              <a:fillRect/>
            </a:stretch>
          </p:blipFill>
          <p:spPr bwMode="auto">
            <a:xfrm>
              <a:off x="5593" y="1480"/>
              <a:ext cx="5626" cy="6122"/>
            </a:xfrm>
            <a:prstGeom prst="rect">
              <a:avLst/>
            </a:prstGeom>
            <a:noFill/>
            <a:ln w="9525">
              <a:noFill/>
              <a:miter lim="800000"/>
              <a:headEnd/>
              <a:tailEnd/>
            </a:ln>
          </p:spPr>
        </p:pic>
        <p:pic>
          <p:nvPicPr>
            <p:cNvPr id="6163" name="图片 23" descr="090336222"/>
            <p:cNvPicPr>
              <a:picLocks noChangeAspect="1" noChangeArrowheads="1"/>
            </p:cNvPicPr>
            <p:nvPr/>
          </p:nvPicPr>
          <p:blipFill>
            <a:blip r:embed="rId10"/>
            <a:srcRect/>
            <a:stretch>
              <a:fillRect/>
            </a:stretch>
          </p:blipFill>
          <p:spPr bwMode="auto">
            <a:xfrm>
              <a:off x="818" y="1480"/>
              <a:ext cx="4571" cy="6218"/>
            </a:xfrm>
            <a:prstGeom prst="rect">
              <a:avLst/>
            </a:prstGeom>
            <a:noFill/>
            <a:ln w="9525">
              <a:noFill/>
              <a:miter lim="800000"/>
              <a:headEnd/>
              <a:tailEnd/>
            </a:ln>
          </p:spPr>
        </p:pic>
        <p:sp>
          <p:nvSpPr>
            <p:cNvPr id="6164" name="文本框 24"/>
            <p:cNvSpPr txBox="1">
              <a:spLocks noChangeArrowheads="1"/>
            </p:cNvSpPr>
            <p:nvPr/>
          </p:nvSpPr>
          <p:spPr bwMode="auto">
            <a:xfrm>
              <a:off x="2822" y="7720"/>
              <a:ext cx="7878" cy="637"/>
            </a:xfrm>
            <a:prstGeom prst="rect">
              <a:avLst/>
            </a:prstGeom>
            <a:noFill/>
            <a:ln w="9525">
              <a:noFill/>
              <a:miter lim="800000"/>
            </a:ln>
          </p:spPr>
          <p:txBody>
            <a:bodyPr>
              <a:spAutoFit/>
            </a:bodyPr>
            <a:lstStyle/>
            <a:p>
              <a:r>
                <a:rPr lang="zh-CN" altLang="en-US" sz="2400" dirty="0">
                  <a:latin typeface="黑体" panose="02010609060101010101" pitchFamily="49" charset="-122"/>
                  <a:ea typeface="黑体" panose="02010609060101010101" pitchFamily="49" charset="-122"/>
                </a:rPr>
                <a:t>京师同文馆</a:t>
              </a:r>
              <a:r>
                <a:rPr lang="en-US" altLang="zh-CN" sz="2400" dirty="0">
                  <a:latin typeface="黑体" panose="02010609060101010101" pitchFamily="49" charset="-122"/>
                  <a:ea typeface="黑体" panose="02010609060101010101" pitchFamily="49" charset="-122"/>
                </a:rPr>
                <a:t>——1862</a:t>
              </a:r>
              <a:r>
                <a:rPr lang="zh-CN" altLang="en-US" sz="2400" dirty="0">
                  <a:latin typeface="黑体" panose="02010609060101010101" pitchFamily="49" charset="-122"/>
                  <a:ea typeface="黑体" panose="02010609060101010101" pitchFamily="49" charset="-122"/>
                </a:rPr>
                <a:t>年创办</a:t>
              </a:r>
            </a:p>
          </p:txBody>
        </p:sp>
      </p:grpSp>
      <p:grpSp>
        <p:nvGrpSpPr>
          <p:cNvPr id="6165" name="组合 25"/>
          <p:cNvGrpSpPr/>
          <p:nvPr/>
        </p:nvGrpSpPr>
        <p:grpSpPr bwMode="auto">
          <a:xfrm>
            <a:off x="1404620" y="1026795"/>
            <a:ext cx="6586178" cy="4858050"/>
            <a:chOff x="938" y="1068"/>
            <a:chExt cx="10550" cy="7782"/>
          </a:xfrm>
        </p:grpSpPr>
        <p:pic>
          <p:nvPicPr>
            <p:cNvPr id="6166" name="图片 26" descr="1865年，中国人自主设计的第一艘蒸汽机轮船.webp"/>
            <p:cNvPicPr>
              <a:picLocks noChangeAspect="1" noChangeArrowheads="1"/>
            </p:cNvPicPr>
            <p:nvPr/>
          </p:nvPicPr>
          <p:blipFill>
            <a:blip r:embed="rId11"/>
            <a:srcRect b="6400"/>
            <a:stretch>
              <a:fillRect/>
            </a:stretch>
          </p:blipFill>
          <p:spPr bwMode="auto">
            <a:xfrm>
              <a:off x="938" y="1068"/>
              <a:ext cx="10550" cy="6519"/>
            </a:xfrm>
            <a:prstGeom prst="rect">
              <a:avLst/>
            </a:prstGeom>
            <a:noFill/>
            <a:ln w="9525">
              <a:noFill/>
              <a:miter lim="800000"/>
              <a:headEnd/>
              <a:tailEnd/>
            </a:ln>
          </p:spPr>
        </p:pic>
        <p:sp>
          <p:nvSpPr>
            <p:cNvPr id="6167" name="矩形 27"/>
            <p:cNvSpPr>
              <a:spLocks noChangeArrowheads="1"/>
            </p:cNvSpPr>
            <p:nvPr/>
          </p:nvSpPr>
          <p:spPr bwMode="auto">
            <a:xfrm>
              <a:off x="938" y="8202"/>
              <a:ext cx="10305" cy="648"/>
            </a:xfrm>
            <a:prstGeom prst="rect">
              <a:avLst/>
            </a:prstGeom>
            <a:solidFill>
              <a:srgbClr val="002060"/>
            </a:solidFill>
            <a:ln w="9525">
              <a:solidFill>
                <a:srgbClr val="FFFF00"/>
              </a:solidFill>
              <a:round/>
            </a:ln>
          </p:spPr>
          <p:txBody>
            <a:bodyPr>
              <a:spAutoFit/>
            </a:bodyPr>
            <a:lstStyle/>
            <a:p>
              <a:r>
                <a:rPr lang="en-US"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1865</a:t>
              </a:r>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年中国人自主设计的的第一艘蒸汽机轮船</a:t>
              </a:r>
            </a:p>
          </p:txBody>
        </p:sp>
      </p:grpSp>
      <p:grpSp>
        <p:nvGrpSpPr>
          <p:cNvPr id="6168" name="组合 28"/>
          <p:cNvGrpSpPr/>
          <p:nvPr/>
        </p:nvGrpSpPr>
        <p:grpSpPr bwMode="auto">
          <a:xfrm>
            <a:off x="1540510" y="764540"/>
            <a:ext cx="4989798" cy="4857415"/>
            <a:chOff x="1276" y="1230"/>
            <a:chExt cx="8920" cy="9004"/>
          </a:xfrm>
        </p:grpSpPr>
        <p:pic>
          <p:nvPicPr>
            <p:cNvPr id="6169" name="图片 29" descr="2df3a20a2a0c593a7a57ab0ebb2f76fd"/>
            <p:cNvPicPr>
              <a:picLocks noChangeAspect="1" noChangeArrowheads="1"/>
            </p:cNvPicPr>
            <p:nvPr/>
          </p:nvPicPr>
          <p:blipFill>
            <a:blip r:embed="rId12"/>
            <a:srcRect/>
            <a:stretch>
              <a:fillRect/>
            </a:stretch>
          </p:blipFill>
          <p:spPr bwMode="auto">
            <a:xfrm>
              <a:off x="2468" y="1230"/>
              <a:ext cx="6117" cy="7547"/>
            </a:xfrm>
            <a:prstGeom prst="rect">
              <a:avLst/>
            </a:prstGeom>
            <a:noFill/>
            <a:ln w="9525">
              <a:noFill/>
              <a:miter lim="800000"/>
              <a:headEnd/>
              <a:tailEnd/>
            </a:ln>
          </p:spPr>
        </p:pic>
        <p:sp>
          <p:nvSpPr>
            <p:cNvPr id="6170" name="矩形 30"/>
            <p:cNvSpPr>
              <a:spLocks noChangeArrowheads="1"/>
            </p:cNvSpPr>
            <p:nvPr/>
          </p:nvSpPr>
          <p:spPr bwMode="auto">
            <a:xfrm>
              <a:off x="1276" y="9484"/>
              <a:ext cx="8920" cy="750"/>
            </a:xfrm>
            <a:prstGeom prst="rect">
              <a:avLst/>
            </a:prstGeom>
            <a:solidFill>
              <a:srgbClr val="002060"/>
            </a:solidFill>
            <a:ln w="9525">
              <a:solidFill>
                <a:srgbClr val="FFFF00"/>
              </a:solidFill>
              <a:round/>
            </a:ln>
          </p:spPr>
          <p:txBody>
            <a:bodyPr>
              <a:spAutoFit/>
            </a:bodyPr>
            <a:lstStyle/>
            <a:p>
              <a:r>
                <a:rPr lang="en-US"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1867</a:t>
              </a:r>
              <a:r>
                <a:rPr lang="zh-CN"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年创办，中国现代报纸的开端</a:t>
              </a:r>
            </a:p>
          </p:txBody>
        </p:sp>
      </p:grpSp>
      <p:grpSp>
        <p:nvGrpSpPr>
          <p:cNvPr id="6171" name="组合 31"/>
          <p:cNvGrpSpPr/>
          <p:nvPr/>
        </p:nvGrpSpPr>
        <p:grpSpPr bwMode="auto">
          <a:xfrm>
            <a:off x="1299210" y="1026795"/>
            <a:ext cx="5512400" cy="4891708"/>
            <a:chOff x="1501" y="1438"/>
            <a:chExt cx="10476" cy="8550"/>
          </a:xfrm>
        </p:grpSpPr>
        <p:sp>
          <p:nvSpPr>
            <p:cNvPr id="6172" name="矩形 32"/>
            <p:cNvSpPr>
              <a:spLocks noChangeArrowheads="1"/>
            </p:cNvSpPr>
            <p:nvPr/>
          </p:nvSpPr>
          <p:spPr bwMode="auto">
            <a:xfrm>
              <a:off x="2434" y="9281"/>
              <a:ext cx="9541" cy="707"/>
            </a:xfrm>
            <a:prstGeom prst="rect">
              <a:avLst/>
            </a:prstGeom>
            <a:solidFill>
              <a:srgbClr val="002060"/>
            </a:solidFill>
            <a:ln w="9525">
              <a:solidFill>
                <a:srgbClr val="FFFF00"/>
              </a:solidFill>
              <a:round/>
            </a:ln>
          </p:spPr>
          <p:txBody>
            <a:bodyPr>
              <a:spAutoFit/>
            </a:bodyPr>
            <a:lstStyle/>
            <a:p>
              <a:r>
                <a:rPr lang="en-US"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1872</a:t>
              </a:r>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年，</a:t>
              </a:r>
              <a:r>
                <a:rPr lang="zh-CN"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中国第一批官派留学生</a:t>
              </a:r>
            </a:p>
          </p:txBody>
        </p:sp>
        <p:pic>
          <p:nvPicPr>
            <p:cNvPr id="6173" name="图片 33" descr="a93902709abd4f2bb4adbe6a643cc02b"/>
            <p:cNvPicPr>
              <a:picLocks noChangeAspect="1" noChangeArrowheads="1"/>
            </p:cNvPicPr>
            <p:nvPr/>
          </p:nvPicPr>
          <p:blipFill>
            <a:blip r:embed="rId13"/>
            <a:srcRect/>
            <a:stretch>
              <a:fillRect/>
            </a:stretch>
          </p:blipFill>
          <p:spPr bwMode="auto">
            <a:xfrm>
              <a:off x="1501" y="1438"/>
              <a:ext cx="10476" cy="7121"/>
            </a:xfrm>
            <a:prstGeom prst="rect">
              <a:avLst/>
            </a:prstGeom>
            <a:noFill/>
            <a:ln w="9525">
              <a:noFill/>
              <a:miter lim="800000"/>
              <a:headEnd/>
              <a:tailEnd/>
            </a:ln>
          </p:spPr>
        </p:pic>
      </p:grpSp>
      <p:grpSp>
        <p:nvGrpSpPr>
          <p:cNvPr id="6174" name="组合 35"/>
          <p:cNvGrpSpPr/>
          <p:nvPr/>
        </p:nvGrpSpPr>
        <p:grpSpPr bwMode="auto">
          <a:xfrm>
            <a:off x="1461135" y="1464945"/>
            <a:ext cx="5678134" cy="4899328"/>
            <a:chOff x="1895" y="1628"/>
            <a:chExt cx="9011" cy="7699"/>
          </a:xfrm>
        </p:grpSpPr>
        <p:pic>
          <p:nvPicPr>
            <p:cNvPr id="6175" name="图片 36" descr="W020140630527558279027"/>
            <p:cNvPicPr>
              <a:picLocks noChangeAspect="1" noChangeArrowheads="1"/>
            </p:cNvPicPr>
            <p:nvPr/>
          </p:nvPicPr>
          <p:blipFill>
            <a:blip r:embed="rId14"/>
            <a:srcRect/>
            <a:stretch>
              <a:fillRect/>
            </a:stretch>
          </p:blipFill>
          <p:spPr bwMode="auto">
            <a:xfrm>
              <a:off x="1895" y="1628"/>
              <a:ext cx="9011" cy="6399"/>
            </a:xfrm>
            <a:prstGeom prst="rect">
              <a:avLst/>
            </a:prstGeom>
            <a:noFill/>
            <a:ln w="9525">
              <a:noFill/>
              <a:miter lim="800000"/>
              <a:headEnd/>
              <a:tailEnd/>
            </a:ln>
          </p:spPr>
        </p:pic>
        <p:sp>
          <p:nvSpPr>
            <p:cNvPr id="6176" name="矩形 37"/>
            <p:cNvSpPr>
              <a:spLocks noChangeArrowheads="1"/>
            </p:cNvSpPr>
            <p:nvPr/>
          </p:nvSpPr>
          <p:spPr bwMode="auto">
            <a:xfrm>
              <a:off x="2393" y="8692"/>
              <a:ext cx="8513" cy="635"/>
            </a:xfrm>
            <a:prstGeom prst="rect">
              <a:avLst/>
            </a:prstGeom>
            <a:solidFill>
              <a:srgbClr val="002060"/>
            </a:solidFill>
            <a:ln w="9525">
              <a:solidFill>
                <a:srgbClr val="FFFF00"/>
              </a:solidFill>
              <a:round/>
            </a:ln>
          </p:spPr>
          <p:txBody>
            <a:bodyPr>
              <a:spAutoFit/>
            </a:bodyPr>
            <a:lstStyle/>
            <a:p>
              <a:r>
                <a:rPr lang="en-US"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1877</a:t>
              </a:r>
              <a:r>
                <a:rPr lang="zh-CN" altLang="en-US" sz="2400">
                  <a:solidFill>
                    <a:srgbClr val="FFFF00"/>
                  </a:solidFill>
                  <a:latin typeface="黑体" panose="02010609060101010101" pitchFamily="49" charset="-122"/>
                  <a:ea typeface="黑体" panose="02010609060101010101" pitchFamily="49" charset="-122"/>
                  <a:sym typeface="宋体" panose="02010600030101010101" pitchFamily="2" charset="-122"/>
                </a:rPr>
                <a:t>年，清王朝第一条电报线建成</a:t>
              </a:r>
            </a:p>
          </p:txBody>
        </p:sp>
        <p:sp>
          <p:nvSpPr>
            <p:cNvPr id="6177" name="文本框 38"/>
            <p:cNvSpPr txBox="1">
              <a:spLocks noChangeArrowheads="1"/>
            </p:cNvSpPr>
            <p:nvPr/>
          </p:nvSpPr>
          <p:spPr bwMode="auto">
            <a:xfrm>
              <a:off x="4319" y="8018"/>
              <a:ext cx="5085" cy="554"/>
            </a:xfrm>
            <a:prstGeom prst="rect">
              <a:avLst/>
            </a:prstGeom>
            <a:noFill/>
            <a:ln w="9525">
              <a:noFill/>
              <a:miter lim="800000"/>
            </a:ln>
          </p:spPr>
          <p:txBody>
            <a:bodyPr>
              <a:spAutoFit/>
            </a:bodyPr>
            <a:lstStyle/>
            <a:p>
              <a:r>
                <a:rPr lang="zh-CN" altLang="zh-CN" dirty="0">
                  <a:latin typeface="黑体" panose="02010609060101010101" pitchFamily="49" charset="-122"/>
                  <a:ea typeface="黑体" panose="02010609060101010101" pitchFamily="49" charset="-122"/>
                  <a:sym typeface="宋体" panose="02010600030101010101" pitchFamily="2" charset="-122"/>
                </a:rPr>
                <a:t>清朝的电报员</a:t>
              </a:r>
            </a:p>
          </p:txBody>
        </p:sp>
      </p:grpSp>
      <p:grpSp>
        <p:nvGrpSpPr>
          <p:cNvPr id="6178" name="组合 39"/>
          <p:cNvGrpSpPr/>
          <p:nvPr/>
        </p:nvGrpSpPr>
        <p:grpSpPr bwMode="auto">
          <a:xfrm>
            <a:off x="1638935" y="1145540"/>
            <a:ext cx="6073101" cy="4877102"/>
            <a:chOff x="1366" y="1094"/>
            <a:chExt cx="10139" cy="9007"/>
          </a:xfrm>
        </p:grpSpPr>
        <p:pic>
          <p:nvPicPr>
            <p:cNvPr id="6179" name="图片 40" descr="147142152272231217"/>
            <p:cNvPicPr>
              <a:picLocks noChangeAspect="1" noChangeArrowheads="1"/>
            </p:cNvPicPr>
            <p:nvPr/>
          </p:nvPicPr>
          <p:blipFill>
            <a:blip r:embed="rId15"/>
            <a:srcRect/>
            <a:stretch>
              <a:fillRect/>
            </a:stretch>
          </p:blipFill>
          <p:spPr bwMode="auto">
            <a:xfrm>
              <a:off x="1366" y="1094"/>
              <a:ext cx="10139" cy="7520"/>
            </a:xfrm>
            <a:prstGeom prst="rect">
              <a:avLst/>
            </a:prstGeom>
            <a:noFill/>
            <a:ln w="9525">
              <a:noFill/>
              <a:miter lim="800000"/>
              <a:headEnd/>
              <a:tailEnd/>
            </a:ln>
          </p:spPr>
        </p:pic>
        <p:sp>
          <p:nvSpPr>
            <p:cNvPr id="6180" name="矩形 41"/>
            <p:cNvSpPr>
              <a:spLocks noChangeArrowheads="1"/>
            </p:cNvSpPr>
            <p:nvPr/>
          </p:nvSpPr>
          <p:spPr bwMode="auto">
            <a:xfrm>
              <a:off x="2975" y="9354"/>
              <a:ext cx="5225" cy="747"/>
            </a:xfrm>
            <a:prstGeom prst="rect">
              <a:avLst/>
            </a:prstGeom>
            <a:solidFill>
              <a:srgbClr val="002060"/>
            </a:solidFill>
            <a:ln w="9525">
              <a:solidFill>
                <a:srgbClr val="FFFF00"/>
              </a:solidFill>
              <a:round/>
            </a:ln>
          </p:spPr>
          <p:txBody>
            <a:bodyPr>
              <a:spAutoFit/>
            </a:bodyPr>
            <a:lstStyle/>
            <a:p>
              <a:r>
                <a:rPr lang="zh-CN" altLang="zh-CN" sz="2400">
                  <a:solidFill>
                    <a:srgbClr val="FFFF00"/>
                  </a:solidFill>
                  <a:latin typeface="黑体" panose="02010609060101010101" pitchFamily="49" charset="-122"/>
                  <a:ea typeface="黑体" panose="02010609060101010101" pitchFamily="49" charset="-122"/>
                  <a:sym typeface="宋体" panose="02010600030101010101" pitchFamily="2" charset="-122"/>
                </a:rPr>
                <a:t>中国第一支近代海军</a:t>
              </a:r>
            </a:p>
          </p:txBody>
        </p:sp>
        <p:sp>
          <p:nvSpPr>
            <p:cNvPr id="6181" name="文本框 42"/>
            <p:cNvSpPr txBox="1">
              <a:spLocks noChangeArrowheads="1"/>
            </p:cNvSpPr>
            <p:nvPr/>
          </p:nvSpPr>
          <p:spPr bwMode="auto">
            <a:xfrm>
              <a:off x="2975" y="8606"/>
              <a:ext cx="5085" cy="651"/>
            </a:xfrm>
            <a:prstGeom prst="rect">
              <a:avLst/>
            </a:prstGeom>
            <a:noFill/>
            <a:ln w="9525">
              <a:noFill/>
              <a:miter lim="800000"/>
            </a:ln>
          </p:spPr>
          <p:txBody>
            <a:bodyPr>
              <a:spAutoFit/>
            </a:bodyPr>
            <a:lstStyle/>
            <a:p>
              <a:r>
                <a:rPr lang="zh-CN" altLang="en-US" dirty="0">
                  <a:latin typeface="黑体" panose="02010609060101010101" pitchFamily="49" charset="-122"/>
                  <a:ea typeface="黑体" panose="02010609060101010101" pitchFamily="49" charset="-122"/>
                </a:rPr>
                <a:t>北洋水师</a:t>
              </a:r>
              <a:r>
                <a:rPr lang="en-US" altLang="zh-CN" dirty="0">
                  <a:latin typeface="黑体" panose="02010609060101010101" pitchFamily="49" charset="-122"/>
                  <a:ea typeface="黑体" panose="02010609060101010101" pitchFamily="49" charset="-122"/>
                </a:rPr>
                <a:t>——1888</a:t>
              </a:r>
              <a:r>
                <a:rPr lang="zh-CN" altLang="en-US" dirty="0">
                  <a:latin typeface="黑体" panose="02010609060101010101" pitchFamily="49" charset="-122"/>
                  <a:ea typeface="黑体" panose="02010609060101010101" pitchFamily="49" charset="-122"/>
                </a:rPr>
                <a:t>年成立</a:t>
              </a:r>
            </a:p>
          </p:txBody>
        </p:sp>
      </p:grpSp>
      <p:pic>
        <p:nvPicPr>
          <p:cNvPr id="5" name="天之痕">
            <a:hlinkClick r:id="" action="ppaction://media"/>
          </p:cNvPr>
          <p:cNvPicPr/>
          <p:nvPr>
            <a:audioFile r:link="rId2"/>
            <p:extLst>
              <p:ext uri="{DAA4B4D4-6D71-4841-9C94-3DE7FCFB9230}">
                <p14:media xmlns:p14="http://schemas.microsoft.com/office/powerpoint/2010/main" r:embed="rId1"/>
              </p:ext>
            </p:extLst>
          </p:nvPr>
        </p:nvPicPr>
        <p:blipFill>
          <a:blip r:embed="rId16"/>
          <a:stretch>
            <a:fillRect/>
          </a:stretch>
        </p:blipFill>
        <p:spPr>
          <a:xfrm>
            <a:off x="-95885" y="6323965"/>
            <a:ext cx="619125"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2777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3000"/>
                                        <p:tgtEl>
                                          <p:spTgt spid="6149"/>
                                        </p:tgtEl>
                                      </p:cBhvr>
                                    </p:animEffect>
                                    <p:set>
                                      <p:cBhvr>
                                        <p:cTn id="11" dur="1" fill="hold">
                                          <p:stCondLst>
                                            <p:cond delay="2994"/>
                                          </p:stCondLst>
                                        </p:cTn>
                                        <p:tgtEl>
                                          <p:spTgt spid="6149"/>
                                        </p:tgtEl>
                                        <p:attrNameLst>
                                          <p:attrName>style.visibility</p:attrName>
                                        </p:attrNameLst>
                                      </p:cBhvr>
                                      <p:to>
                                        <p:strVal val="hidden"/>
                                      </p:to>
                                    </p:set>
                                  </p:childTnLst>
                                </p:cTn>
                              </p:par>
                            </p:childTnLst>
                          </p:cTn>
                        </p:par>
                        <p:par>
                          <p:cTn id="12" fill="hold">
                            <p:stCondLst>
                              <p:cond delay="3000"/>
                            </p:stCondLst>
                            <p:childTnLst>
                              <p:par>
                                <p:cTn id="13" presetID="3" presetClass="entr" presetSubtype="10" fill="hold" nodeType="afterEffect">
                                  <p:stCondLst>
                                    <p:cond delay="0"/>
                                  </p:stCondLst>
                                  <p:childTnLst>
                                    <p:set>
                                      <p:cBhvr>
                                        <p:cTn id="14" dur="3000" fill="hold">
                                          <p:stCondLst>
                                            <p:cond delay="0"/>
                                          </p:stCondLst>
                                        </p:cTn>
                                        <p:tgtEl>
                                          <p:spTgt spid="6157"/>
                                        </p:tgtEl>
                                        <p:attrNameLst>
                                          <p:attrName>style.visibility</p:attrName>
                                        </p:attrNameLst>
                                      </p:cBhvr>
                                      <p:to>
                                        <p:strVal val="visible"/>
                                      </p:to>
                                    </p:set>
                                    <p:animEffect transition="in" filter="blinds(horizontal)">
                                      <p:cBhvr>
                                        <p:cTn id="15" dur="3000"/>
                                        <p:tgtEl>
                                          <p:spTgt spid="6157"/>
                                        </p:tgtEl>
                                      </p:cBhvr>
                                    </p:animEffect>
                                  </p:childTnLst>
                                </p:cTn>
                              </p:par>
                            </p:childTnLst>
                          </p:cTn>
                        </p:par>
                        <p:par>
                          <p:cTn id="16" fill="hold">
                            <p:stCondLst>
                              <p:cond delay="6000"/>
                            </p:stCondLst>
                            <p:childTnLst>
                              <p:par>
                                <p:cTn id="17" presetID="7" presetClass="exit" presetSubtype="4" fill="hold" nodeType="afterEffect">
                                  <p:stCondLst>
                                    <p:cond delay="2000"/>
                                  </p:stCondLst>
                                  <p:childTnLst>
                                    <p:anim calcmode="lin" valueType="num">
                                      <p:cBhvr additive="base">
                                        <p:cTn id="18" dur="3000"/>
                                        <p:tgtEl>
                                          <p:spTgt spid="6157"/>
                                        </p:tgtEl>
                                        <p:attrNameLst>
                                          <p:attrName>ppt_x</p:attrName>
                                        </p:attrNameLst>
                                      </p:cBhvr>
                                      <p:tavLst>
                                        <p:tav tm="0">
                                          <p:val>
                                            <p:strVal val="ppt_x"/>
                                          </p:val>
                                        </p:tav>
                                        <p:tav tm="100000">
                                          <p:val>
                                            <p:strVal val="ppt_x"/>
                                          </p:val>
                                        </p:tav>
                                      </p:tavLst>
                                    </p:anim>
                                    <p:anim calcmode="lin" valueType="num">
                                      <p:cBhvr additive="base">
                                        <p:cTn id="19" dur="3000"/>
                                        <p:tgtEl>
                                          <p:spTgt spid="6157"/>
                                        </p:tgtEl>
                                        <p:attrNameLst>
                                          <p:attrName>ppt_y</p:attrName>
                                        </p:attrNameLst>
                                      </p:cBhvr>
                                      <p:tavLst>
                                        <p:tav tm="0">
                                          <p:val>
                                            <p:strVal val="ppt_y"/>
                                          </p:val>
                                        </p:tav>
                                        <p:tav tm="100000">
                                          <p:val>
                                            <p:strVal val="1+ppt_h/2"/>
                                          </p:val>
                                        </p:tav>
                                      </p:tavLst>
                                    </p:anim>
                                    <p:set>
                                      <p:cBhvr>
                                        <p:cTn id="20" dur="1" fill="hold">
                                          <p:stCondLst>
                                            <p:cond delay="2999"/>
                                          </p:stCondLst>
                                        </p:cTn>
                                        <p:tgtEl>
                                          <p:spTgt spid="6157"/>
                                        </p:tgtEl>
                                        <p:attrNameLst>
                                          <p:attrName>style.visibility</p:attrName>
                                        </p:attrNameLst>
                                      </p:cBhvr>
                                      <p:to>
                                        <p:strVal val="hidden"/>
                                      </p:to>
                                    </p:set>
                                  </p:childTnLst>
                                </p:cTn>
                              </p:par>
                            </p:childTnLst>
                          </p:cTn>
                        </p:par>
                        <p:par>
                          <p:cTn id="21" fill="hold">
                            <p:stCondLst>
                              <p:cond delay="11000"/>
                            </p:stCondLst>
                            <p:childTnLst>
                              <p:par>
                                <p:cTn id="22" presetID="2" presetClass="entr" presetSubtype="2" fill="hold" nodeType="afterEffect">
                                  <p:stCondLst>
                                    <p:cond delay="0"/>
                                  </p:stCondLst>
                                  <p:childTnLst>
                                    <p:set>
                                      <p:cBhvr>
                                        <p:cTn id="23" dur="3000" fill="hold">
                                          <p:stCondLst>
                                            <p:cond delay="0"/>
                                          </p:stCondLst>
                                        </p:cTn>
                                        <p:tgtEl>
                                          <p:spTgt spid="6160"/>
                                        </p:tgtEl>
                                        <p:attrNameLst>
                                          <p:attrName>style.visibility</p:attrName>
                                        </p:attrNameLst>
                                      </p:cBhvr>
                                      <p:to>
                                        <p:strVal val="visible"/>
                                      </p:to>
                                    </p:set>
                                    <p:anim calcmode="lin" valueType="num">
                                      <p:cBhvr additive="base">
                                        <p:cTn id="24" dur="3000" fill="hold"/>
                                        <p:tgtEl>
                                          <p:spTgt spid="6160"/>
                                        </p:tgtEl>
                                        <p:attrNameLst>
                                          <p:attrName>ppt_x</p:attrName>
                                        </p:attrNameLst>
                                      </p:cBhvr>
                                      <p:tavLst>
                                        <p:tav tm="0">
                                          <p:val>
                                            <p:strVal val="1+#ppt_w/2"/>
                                          </p:val>
                                        </p:tav>
                                        <p:tav tm="100000">
                                          <p:val>
                                            <p:strVal val="#ppt_x"/>
                                          </p:val>
                                        </p:tav>
                                      </p:tavLst>
                                    </p:anim>
                                    <p:anim calcmode="lin" valueType="num">
                                      <p:cBhvr additive="base">
                                        <p:cTn id="25" dur="3000" fill="hold"/>
                                        <p:tgtEl>
                                          <p:spTgt spid="6160"/>
                                        </p:tgtEl>
                                        <p:attrNameLst>
                                          <p:attrName>ppt_y</p:attrName>
                                        </p:attrNameLst>
                                      </p:cBhvr>
                                      <p:tavLst>
                                        <p:tav tm="0">
                                          <p:val>
                                            <p:strVal val="#ppt_y"/>
                                          </p:val>
                                        </p:tav>
                                        <p:tav tm="100000">
                                          <p:val>
                                            <p:strVal val="#ppt_y"/>
                                          </p:val>
                                        </p:tav>
                                      </p:tavLst>
                                    </p:anim>
                                  </p:childTnLst>
                                </p:cTn>
                              </p:par>
                            </p:childTnLst>
                          </p:cTn>
                        </p:par>
                        <p:par>
                          <p:cTn id="26" fill="hold">
                            <p:stCondLst>
                              <p:cond delay="14000"/>
                            </p:stCondLst>
                            <p:childTnLst>
                              <p:par>
                                <p:cTn id="27" presetID="3" presetClass="exit" presetSubtype="10" fill="hold" nodeType="afterEffect">
                                  <p:stCondLst>
                                    <p:cond delay="2000"/>
                                  </p:stCondLst>
                                  <p:childTnLst>
                                    <p:animEffect transition="out" filter="blinds(horizontal)">
                                      <p:cBhvr>
                                        <p:cTn id="28" dur="500"/>
                                        <p:tgtEl>
                                          <p:spTgt spid="6160"/>
                                        </p:tgtEl>
                                      </p:cBhvr>
                                    </p:animEffect>
                                    <p:set>
                                      <p:cBhvr>
                                        <p:cTn id="29" dur="1" fill="hold">
                                          <p:stCondLst>
                                            <p:cond delay="499"/>
                                          </p:stCondLst>
                                        </p:cTn>
                                        <p:tgtEl>
                                          <p:spTgt spid="6160"/>
                                        </p:tgtEl>
                                        <p:attrNameLst>
                                          <p:attrName>style.visibility</p:attrName>
                                        </p:attrNameLst>
                                      </p:cBhvr>
                                      <p:to>
                                        <p:strVal val="hidden"/>
                                      </p:to>
                                    </p:set>
                                  </p:childTnLst>
                                </p:cTn>
                              </p:par>
                            </p:childTnLst>
                          </p:cTn>
                        </p:par>
                        <p:par>
                          <p:cTn id="30" fill="hold">
                            <p:stCondLst>
                              <p:cond delay="16500"/>
                            </p:stCondLst>
                            <p:childTnLst>
                              <p:par>
                                <p:cTn id="31" presetID="7" presetClass="entr" presetSubtype="4" fill="hold" nodeType="afterEffect">
                                  <p:stCondLst>
                                    <p:cond delay="0"/>
                                  </p:stCondLst>
                                  <p:childTnLst>
                                    <p:set>
                                      <p:cBhvr>
                                        <p:cTn id="32" dur="1" fill="hold">
                                          <p:stCondLst>
                                            <p:cond delay="0"/>
                                          </p:stCondLst>
                                        </p:cTn>
                                        <p:tgtEl>
                                          <p:spTgt spid="6165"/>
                                        </p:tgtEl>
                                        <p:attrNameLst>
                                          <p:attrName>style.visibility</p:attrName>
                                        </p:attrNameLst>
                                      </p:cBhvr>
                                      <p:to>
                                        <p:strVal val="visible"/>
                                      </p:to>
                                    </p:set>
                                    <p:anim calcmode="lin" valueType="num">
                                      <p:cBhvr additive="base">
                                        <p:cTn id="33" dur="5000" fill="hold"/>
                                        <p:tgtEl>
                                          <p:spTgt spid="6165"/>
                                        </p:tgtEl>
                                        <p:attrNameLst>
                                          <p:attrName>ppt_x</p:attrName>
                                        </p:attrNameLst>
                                      </p:cBhvr>
                                      <p:tavLst>
                                        <p:tav tm="0">
                                          <p:val>
                                            <p:strVal val="#ppt_x"/>
                                          </p:val>
                                        </p:tav>
                                        <p:tav tm="100000">
                                          <p:val>
                                            <p:strVal val="#ppt_x"/>
                                          </p:val>
                                        </p:tav>
                                      </p:tavLst>
                                    </p:anim>
                                    <p:anim calcmode="lin" valueType="num">
                                      <p:cBhvr additive="base">
                                        <p:cTn id="34" dur="5000" fill="hold"/>
                                        <p:tgtEl>
                                          <p:spTgt spid="6165"/>
                                        </p:tgtEl>
                                        <p:attrNameLst>
                                          <p:attrName>ppt_y</p:attrName>
                                        </p:attrNameLst>
                                      </p:cBhvr>
                                      <p:tavLst>
                                        <p:tav tm="0">
                                          <p:val>
                                            <p:strVal val="1+#ppt_h/2"/>
                                          </p:val>
                                        </p:tav>
                                        <p:tav tm="100000">
                                          <p:val>
                                            <p:strVal val="#ppt_y"/>
                                          </p:val>
                                        </p:tav>
                                      </p:tavLst>
                                    </p:anim>
                                  </p:childTnLst>
                                </p:cTn>
                              </p:par>
                            </p:childTnLst>
                          </p:cTn>
                        </p:par>
                        <p:par>
                          <p:cTn id="35" fill="hold">
                            <p:stCondLst>
                              <p:cond delay="21500"/>
                            </p:stCondLst>
                            <p:childTnLst>
                              <p:par>
                                <p:cTn id="36" presetID="2" presetClass="exit" presetSubtype="8" fill="hold" nodeType="afterEffect">
                                  <p:stCondLst>
                                    <p:cond delay="2000"/>
                                  </p:stCondLst>
                                  <p:childTnLst>
                                    <p:anim calcmode="lin" valueType="num">
                                      <p:cBhvr additive="base">
                                        <p:cTn id="37" dur="3000"/>
                                        <p:tgtEl>
                                          <p:spTgt spid="6165"/>
                                        </p:tgtEl>
                                        <p:attrNameLst>
                                          <p:attrName>ppt_x</p:attrName>
                                        </p:attrNameLst>
                                      </p:cBhvr>
                                      <p:tavLst>
                                        <p:tav tm="0">
                                          <p:val>
                                            <p:strVal val="ppt_x"/>
                                          </p:val>
                                        </p:tav>
                                        <p:tav tm="100000">
                                          <p:val>
                                            <p:strVal val="0-ppt_w/2"/>
                                          </p:val>
                                        </p:tav>
                                      </p:tavLst>
                                    </p:anim>
                                    <p:anim calcmode="lin" valueType="num">
                                      <p:cBhvr additive="base">
                                        <p:cTn id="38" dur="3000"/>
                                        <p:tgtEl>
                                          <p:spTgt spid="6165"/>
                                        </p:tgtEl>
                                        <p:attrNameLst>
                                          <p:attrName>ppt_y</p:attrName>
                                        </p:attrNameLst>
                                      </p:cBhvr>
                                      <p:tavLst>
                                        <p:tav tm="0">
                                          <p:val>
                                            <p:strVal val="ppt_y"/>
                                          </p:val>
                                        </p:tav>
                                        <p:tav tm="100000">
                                          <p:val>
                                            <p:strVal val="ppt_y"/>
                                          </p:val>
                                        </p:tav>
                                      </p:tavLst>
                                    </p:anim>
                                    <p:set>
                                      <p:cBhvr>
                                        <p:cTn id="39" dur="1" fill="hold">
                                          <p:stCondLst>
                                            <p:cond delay="2994"/>
                                          </p:stCondLst>
                                        </p:cTn>
                                        <p:tgtEl>
                                          <p:spTgt spid="6165"/>
                                        </p:tgtEl>
                                        <p:attrNameLst>
                                          <p:attrName>style.visibility</p:attrName>
                                        </p:attrNameLst>
                                      </p:cBhvr>
                                      <p:to>
                                        <p:strVal val="hidden"/>
                                      </p:to>
                                    </p:set>
                                  </p:childTnLst>
                                </p:cTn>
                              </p:par>
                            </p:childTnLst>
                          </p:cTn>
                        </p:par>
                        <p:par>
                          <p:cTn id="40" fill="hold">
                            <p:stCondLst>
                              <p:cond delay="26500"/>
                            </p:stCondLst>
                            <p:childTnLst>
                              <p:par>
                                <p:cTn id="41" presetID="18" presetClass="entr" presetSubtype="12" fill="hold" nodeType="afterEffect">
                                  <p:stCondLst>
                                    <p:cond delay="0"/>
                                  </p:stCondLst>
                                  <p:childTnLst>
                                    <p:set>
                                      <p:cBhvr>
                                        <p:cTn id="42" dur="1" fill="hold">
                                          <p:stCondLst>
                                            <p:cond delay="0"/>
                                          </p:stCondLst>
                                        </p:cTn>
                                        <p:tgtEl>
                                          <p:spTgt spid="6168"/>
                                        </p:tgtEl>
                                        <p:attrNameLst>
                                          <p:attrName>style.visibility</p:attrName>
                                        </p:attrNameLst>
                                      </p:cBhvr>
                                      <p:to>
                                        <p:strVal val="visible"/>
                                      </p:to>
                                    </p:set>
                                    <p:animEffect transition="in" filter="strips(downLeft)">
                                      <p:cBhvr>
                                        <p:cTn id="43" dur="500"/>
                                        <p:tgtEl>
                                          <p:spTgt spid="6168"/>
                                        </p:tgtEl>
                                      </p:cBhvr>
                                    </p:animEffect>
                                  </p:childTnLst>
                                </p:cTn>
                              </p:par>
                            </p:childTnLst>
                          </p:cTn>
                        </p:par>
                        <p:par>
                          <p:cTn id="44" fill="hold">
                            <p:stCondLst>
                              <p:cond delay="27000"/>
                            </p:stCondLst>
                            <p:childTnLst>
                              <p:par>
                                <p:cTn id="45" presetID="2" presetClass="exit" presetSubtype="8" fill="hold" nodeType="afterEffect">
                                  <p:stCondLst>
                                    <p:cond delay="2000"/>
                                  </p:stCondLst>
                                  <p:childTnLst>
                                    <p:anim calcmode="lin" valueType="num">
                                      <p:cBhvr additive="base">
                                        <p:cTn id="46" dur="3000"/>
                                        <p:tgtEl>
                                          <p:spTgt spid="6168"/>
                                        </p:tgtEl>
                                        <p:attrNameLst>
                                          <p:attrName>ppt_x</p:attrName>
                                        </p:attrNameLst>
                                      </p:cBhvr>
                                      <p:tavLst>
                                        <p:tav tm="0">
                                          <p:val>
                                            <p:strVal val="ppt_x"/>
                                          </p:val>
                                        </p:tav>
                                        <p:tav tm="100000">
                                          <p:val>
                                            <p:strVal val="0-ppt_w/2"/>
                                          </p:val>
                                        </p:tav>
                                      </p:tavLst>
                                    </p:anim>
                                    <p:anim calcmode="lin" valueType="num">
                                      <p:cBhvr additive="base">
                                        <p:cTn id="47" dur="3000"/>
                                        <p:tgtEl>
                                          <p:spTgt spid="6168"/>
                                        </p:tgtEl>
                                        <p:attrNameLst>
                                          <p:attrName>ppt_y</p:attrName>
                                        </p:attrNameLst>
                                      </p:cBhvr>
                                      <p:tavLst>
                                        <p:tav tm="0">
                                          <p:val>
                                            <p:strVal val="ppt_y"/>
                                          </p:val>
                                        </p:tav>
                                        <p:tav tm="100000">
                                          <p:val>
                                            <p:strVal val="ppt_y"/>
                                          </p:val>
                                        </p:tav>
                                      </p:tavLst>
                                    </p:anim>
                                    <p:set>
                                      <p:cBhvr>
                                        <p:cTn id="48" dur="1" fill="hold">
                                          <p:stCondLst>
                                            <p:cond delay="2994"/>
                                          </p:stCondLst>
                                        </p:cTn>
                                        <p:tgtEl>
                                          <p:spTgt spid="6168"/>
                                        </p:tgtEl>
                                        <p:attrNameLst>
                                          <p:attrName>style.visibility</p:attrName>
                                        </p:attrNameLst>
                                      </p:cBhvr>
                                      <p:to>
                                        <p:strVal val="hidden"/>
                                      </p:to>
                                    </p:set>
                                  </p:childTnLst>
                                </p:cTn>
                              </p:par>
                            </p:childTnLst>
                          </p:cTn>
                        </p:par>
                        <p:par>
                          <p:cTn id="49" fill="hold">
                            <p:stCondLst>
                              <p:cond delay="32000"/>
                            </p:stCondLst>
                            <p:childTnLst>
                              <p:par>
                                <p:cTn id="50" presetID="22" presetClass="entr" presetSubtype="4" fill="hold" nodeType="afterEffect">
                                  <p:stCondLst>
                                    <p:cond delay="0"/>
                                  </p:stCondLst>
                                  <p:childTnLst>
                                    <p:set>
                                      <p:cBhvr>
                                        <p:cTn id="51" dur="1" fill="hold">
                                          <p:stCondLst>
                                            <p:cond delay="0"/>
                                          </p:stCondLst>
                                        </p:cTn>
                                        <p:tgtEl>
                                          <p:spTgt spid="6171"/>
                                        </p:tgtEl>
                                        <p:attrNameLst>
                                          <p:attrName>style.visibility</p:attrName>
                                        </p:attrNameLst>
                                      </p:cBhvr>
                                      <p:to>
                                        <p:strVal val="visible"/>
                                      </p:to>
                                    </p:set>
                                    <p:animEffect transition="in" filter="wipe(down)">
                                      <p:cBhvr>
                                        <p:cTn id="52" dur="500"/>
                                        <p:tgtEl>
                                          <p:spTgt spid="6171"/>
                                        </p:tgtEl>
                                      </p:cBhvr>
                                    </p:animEffect>
                                  </p:childTnLst>
                                </p:cTn>
                              </p:par>
                            </p:childTnLst>
                          </p:cTn>
                        </p:par>
                        <p:par>
                          <p:cTn id="53" fill="hold">
                            <p:stCondLst>
                              <p:cond delay="32500"/>
                            </p:stCondLst>
                            <p:childTnLst>
                              <p:par>
                                <p:cTn id="54" presetID="2" presetClass="exit" presetSubtype="8" fill="hold" nodeType="afterEffect">
                                  <p:stCondLst>
                                    <p:cond delay="2000"/>
                                  </p:stCondLst>
                                  <p:childTnLst>
                                    <p:anim calcmode="lin" valueType="num">
                                      <p:cBhvr additive="base">
                                        <p:cTn id="55" dur="3000"/>
                                        <p:tgtEl>
                                          <p:spTgt spid="6171"/>
                                        </p:tgtEl>
                                        <p:attrNameLst>
                                          <p:attrName>ppt_x</p:attrName>
                                        </p:attrNameLst>
                                      </p:cBhvr>
                                      <p:tavLst>
                                        <p:tav tm="0">
                                          <p:val>
                                            <p:strVal val="ppt_x"/>
                                          </p:val>
                                        </p:tav>
                                        <p:tav tm="100000">
                                          <p:val>
                                            <p:strVal val="0-ppt_w/2"/>
                                          </p:val>
                                        </p:tav>
                                      </p:tavLst>
                                    </p:anim>
                                    <p:anim calcmode="lin" valueType="num">
                                      <p:cBhvr additive="base">
                                        <p:cTn id="56" dur="3000"/>
                                        <p:tgtEl>
                                          <p:spTgt spid="6171"/>
                                        </p:tgtEl>
                                        <p:attrNameLst>
                                          <p:attrName>ppt_y</p:attrName>
                                        </p:attrNameLst>
                                      </p:cBhvr>
                                      <p:tavLst>
                                        <p:tav tm="0">
                                          <p:val>
                                            <p:strVal val="ppt_y"/>
                                          </p:val>
                                        </p:tav>
                                        <p:tav tm="100000">
                                          <p:val>
                                            <p:strVal val="ppt_y"/>
                                          </p:val>
                                        </p:tav>
                                      </p:tavLst>
                                    </p:anim>
                                    <p:set>
                                      <p:cBhvr>
                                        <p:cTn id="57" dur="1" fill="hold">
                                          <p:stCondLst>
                                            <p:cond delay="2994"/>
                                          </p:stCondLst>
                                        </p:cTn>
                                        <p:tgtEl>
                                          <p:spTgt spid="6171"/>
                                        </p:tgtEl>
                                        <p:attrNameLst>
                                          <p:attrName>style.visibility</p:attrName>
                                        </p:attrNameLst>
                                      </p:cBhvr>
                                      <p:to>
                                        <p:strVal val="hidden"/>
                                      </p:to>
                                    </p:set>
                                  </p:childTnLst>
                                </p:cTn>
                              </p:par>
                            </p:childTnLst>
                          </p:cTn>
                        </p:par>
                        <p:par>
                          <p:cTn id="58" fill="hold">
                            <p:stCondLst>
                              <p:cond delay="37500"/>
                            </p:stCondLst>
                            <p:childTnLst>
                              <p:par>
                                <p:cTn id="59" presetID="22" presetClass="entr" presetSubtype="4" fill="hold" nodeType="afterEffect">
                                  <p:stCondLst>
                                    <p:cond delay="0"/>
                                  </p:stCondLst>
                                  <p:childTnLst>
                                    <p:set>
                                      <p:cBhvr>
                                        <p:cTn id="60" dur="1" fill="hold">
                                          <p:stCondLst>
                                            <p:cond delay="0"/>
                                          </p:stCondLst>
                                        </p:cTn>
                                        <p:tgtEl>
                                          <p:spTgt spid="6174"/>
                                        </p:tgtEl>
                                        <p:attrNameLst>
                                          <p:attrName>style.visibility</p:attrName>
                                        </p:attrNameLst>
                                      </p:cBhvr>
                                      <p:to>
                                        <p:strVal val="visible"/>
                                      </p:to>
                                    </p:set>
                                    <p:animEffect transition="in" filter="wipe(down)">
                                      <p:cBhvr>
                                        <p:cTn id="61" dur="500"/>
                                        <p:tgtEl>
                                          <p:spTgt spid="6174"/>
                                        </p:tgtEl>
                                      </p:cBhvr>
                                    </p:animEffect>
                                  </p:childTnLst>
                                </p:cTn>
                              </p:par>
                            </p:childTnLst>
                          </p:cTn>
                        </p:par>
                        <p:par>
                          <p:cTn id="62" fill="hold">
                            <p:stCondLst>
                              <p:cond delay="38000"/>
                            </p:stCondLst>
                            <p:childTnLst>
                              <p:par>
                                <p:cTn id="63" presetID="2" presetClass="exit" presetSubtype="8" fill="hold" nodeType="afterEffect">
                                  <p:stCondLst>
                                    <p:cond delay="2000"/>
                                  </p:stCondLst>
                                  <p:childTnLst>
                                    <p:anim calcmode="lin" valueType="num">
                                      <p:cBhvr additive="base">
                                        <p:cTn id="64" dur="3000"/>
                                        <p:tgtEl>
                                          <p:spTgt spid="6174"/>
                                        </p:tgtEl>
                                        <p:attrNameLst>
                                          <p:attrName>ppt_x</p:attrName>
                                        </p:attrNameLst>
                                      </p:cBhvr>
                                      <p:tavLst>
                                        <p:tav tm="0">
                                          <p:val>
                                            <p:strVal val="ppt_x"/>
                                          </p:val>
                                        </p:tav>
                                        <p:tav tm="100000">
                                          <p:val>
                                            <p:strVal val="0-ppt_w/2"/>
                                          </p:val>
                                        </p:tav>
                                      </p:tavLst>
                                    </p:anim>
                                    <p:anim calcmode="lin" valueType="num">
                                      <p:cBhvr additive="base">
                                        <p:cTn id="65" dur="3000"/>
                                        <p:tgtEl>
                                          <p:spTgt spid="6174"/>
                                        </p:tgtEl>
                                        <p:attrNameLst>
                                          <p:attrName>ppt_y</p:attrName>
                                        </p:attrNameLst>
                                      </p:cBhvr>
                                      <p:tavLst>
                                        <p:tav tm="0">
                                          <p:val>
                                            <p:strVal val="ppt_y"/>
                                          </p:val>
                                        </p:tav>
                                        <p:tav tm="100000">
                                          <p:val>
                                            <p:strVal val="ppt_y"/>
                                          </p:val>
                                        </p:tav>
                                      </p:tavLst>
                                    </p:anim>
                                    <p:set>
                                      <p:cBhvr>
                                        <p:cTn id="66" dur="1" fill="hold">
                                          <p:stCondLst>
                                            <p:cond delay="2994"/>
                                          </p:stCondLst>
                                        </p:cTn>
                                        <p:tgtEl>
                                          <p:spTgt spid="6174"/>
                                        </p:tgtEl>
                                        <p:attrNameLst>
                                          <p:attrName>style.visibility</p:attrName>
                                        </p:attrNameLst>
                                      </p:cBhvr>
                                      <p:to>
                                        <p:strVal val="hidden"/>
                                      </p:to>
                                    </p:set>
                                  </p:childTnLst>
                                </p:cTn>
                              </p:par>
                            </p:childTnLst>
                          </p:cTn>
                        </p:par>
                        <p:par>
                          <p:cTn id="67" fill="hold">
                            <p:stCondLst>
                              <p:cond delay="43000"/>
                            </p:stCondLst>
                            <p:childTnLst>
                              <p:par>
                                <p:cTn id="68" presetID="1" presetClass="entr" presetSubtype="0" fill="hold" nodeType="afterEffect">
                                  <p:stCondLst>
                                    <p:cond delay="0"/>
                                  </p:stCondLst>
                                  <p:childTnLst>
                                    <p:set>
                                      <p:cBhvr>
                                        <p:cTn id="69" dur="1" fill="hold">
                                          <p:stCondLst>
                                            <p:cond delay="0"/>
                                          </p:stCondLst>
                                        </p:cTn>
                                        <p:tgtEl>
                                          <p:spTgt spid="6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70"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57200"/>
            <a:ext cx="28575" cy="19050"/>
          </a:xfrm>
          <a:prstGeom prst="rect">
            <a:avLst/>
          </a:prstGeom>
          <a:noFill/>
          <a:ln w="9525">
            <a:noFill/>
            <a:miter lim="800000"/>
            <a:headEnd/>
            <a:tailEnd/>
          </a:ln>
        </p:spPr>
      </p:pic>
      <p:pic>
        <p:nvPicPr>
          <p:cNvPr id="20482"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2"/>
          <a:srcRect/>
          <a:stretch>
            <a:fillRect/>
          </a:stretch>
        </p:blipFill>
        <p:spPr bwMode="auto">
          <a:xfrm>
            <a:off x="0" y="476250"/>
            <a:ext cx="28575" cy="19050"/>
          </a:xfrm>
          <a:prstGeom prst="rect">
            <a:avLst/>
          </a:prstGeom>
          <a:noFill/>
          <a:ln w="9525">
            <a:noFill/>
            <a:miter lim="800000"/>
            <a:headEnd/>
            <a:tailEnd/>
          </a:ln>
        </p:spPr>
      </p:pic>
      <p:pic>
        <p:nvPicPr>
          <p:cNvPr id="20483"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57200"/>
            <a:ext cx="19050" cy="19050"/>
          </a:xfrm>
          <a:prstGeom prst="rect">
            <a:avLst/>
          </a:prstGeom>
          <a:noFill/>
          <a:ln w="9525">
            <a:noFill/>
            <a:miter lim="800000"/>
            <a:headEnd/>
            <a:tailEnd/>
          </a:ln>
        </p:spPr>
      </p:pic>
      <p:pic>
        <p:nvPicPr>
          <p:cNvPr id="20484" name="Picture 5"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57200"/>
            <a:ext cx="19050" cy="19050"/>
          </a:xfrm>
          <a:prstGeom prst="rect">
            <a:avLst/>
          </a:prstGeom>
          <a:noFill/>
          <a:ln w="9525">
            <a:noFill/>
            <a:miter lim="800000"/>
            <a:headEnd/>
            <a:tailEnd/>
          </a:ln>
        </p:spPr>
      </p:pic>
      <p:pic>
        <p:nvPicPr>
          <p:cNvPr id="20485" name="Picture 4" descr="学科网(www.zxxk.com)--国内最大的教育资源门户，提供试卷、教案、课件、论文、素材及各类教学资源下载，还有大量而丰富的教学相关资讯！"/>
          <p:cNvPicPr>
            <a:picLocks noChangeAspect="1" noChangeArrowheads="1"/>
          </p:cNvPicPr>
          <p:nvPr/>
        </p:nvPicPr>
        <p:blipFill>
          <a:blip r:embed="rId3"/>
          <a:srcRect/>
          <a:stretch>
            <a:fillRect/>
          </a:stretch>
        </p:blipFill>
        <p:spPr bwMode="auto">
          <a:xfrm>
            <a:off x="0" y="476250"/>
            <a:ext cx="19050" cy="19050"/>
          </a:xfrm>
          <a:prstGeom prst="rect">
            <a:avLst/>
          </a:prstGeom>
          <a:noFill/>
          <a:ln w="9525">
            <a:noFill/>
            <a:miter lim="800000"/>
            <a:headEnd/>
            <a:tailEnd/>
          </a:ln>
        </p:spPr>
      </p:pic>
      <p:sp>
        <p:nvSpPr>
          <p:cNvPr id="20490" name="文本框 3"/>
          <p:cNvSpPr txBox="1">
            <a:spLocks noChangeArrowheads="1"/>
          </p:cNvSpPr>
          <p:nvPr/>
        </p:nvSpPr>
        <p:spPr bwMode="auto">
          <a:xfrm>
            <a:off x="5548313" y="2076450"/>
            <a:ext cx="3452812" cy="509588"/>
          </a:xfrm>
          <a:prstGeom prst="rect">
            <a:avLst/>
          </a:prstGeom>
          <a:solidFill>
            <a:schemeClr val="bg1"/>
          </a:solidFill>
          <a:ln w="9525">
            <a:noFill/>
            <a:miter lim="800000"/>
          </a:ln>
        </p:spPr>
        <p:txBody>
          <a:bodyPr>
            <a:spAutoFit/>
          </a:bodyPr>
          <a:lstStyle/>
          <a:p>
            <a:endParaRPr lang="zh-CN" altLang="en-US" sz="3200">
              <a:solidFill>
                <a:schemeClr val="tx1"/>
              </a:solidFill>
              <a:latin typeface="黑体" panose="02010609060101010101" pitchFamily="49" charset="-122"/>
              <a:ea typeface="黑体" panose="02010609060101010101" pitchFamily="49" charset="-122"/>
            </a:endParaRPr>
          </a:p>
        </p:txBody>
      </p:sp>
      <p:sp>
        <p:nvSpPr>
          <p:cNvPr id="4" name="矩形 3"/>
          <p:cNvSpPr/>
          <p:nvPr/>
        </p:nvSpPr>
        <p:spPr>
          <a:xfrm>
            <a:off x="76200" y="76200"/>
            <a:ext cx="1889760" cy="626745"/>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zh-CN" altLang="en-US" sz="2800" noProof="1">
                <a:solidFill>
                  <a:schemeClr val="tx1"/>
                </a:solidFill>
                <a:latin typeface="微软雅黑" panose="020B0503020204020204" charset="-122"/>
                <a:ea typeface="微软雅黑" panose="020B0503020204020204" charset="-122"/>
              </a:rPr>
              <a:t>达标测试</a:t>
            </a:r>
          </a:p>
        </p:txBody>
      </p:sp>
      <p:sp>
        <p:nvSpPr>
          <p:cNvPr id="22532" name="矩形 5"/>
          <p:cNvSpPr>
            <a:spLocks noChangeArrowheads="1"/>
          </p:cNvSpPr>
          <p:nvPr/>
        </p:nvSpPr>
        <p:spPr bwMode="auto">
          <a:xfrm>
            <a:off x="76200" y="962025"/>
            <a:ext cx="8924925" cy="1345565"/>
          </a:xfrm>
          <a:prstGeom prst="rect">
            <a:avLst/>
          </a:prstGeom>
          <a:solidFill>
            <a:srgbClr val="002060"/>
          </a:solidFill>
          <a:ln w="9525">
            <a:solidFill>
              <a:srgbClr val="FFFF00"/>
            </a:solidFill>
            <a:round/>
          </a:ln>
        </p:spPr>
        <p:txBody>
          <a:bodyPr wrap="square">
            <a:spAutoFit/>
          </a:bodyPr>
          <a:lstStyle/>
          <a:p>
            <a:r>
              <a:rPr lang="en-US" altLang="zh-CN" sz="2400">
                <a:solidFill>
                  <a:schemeClr val="bg1"/>
                </a:solidFill>
                <a:latin typeface="黑体" panose="02010609060101010101" pitchFamily="49" charset="-122"/>
                <a:ea typeface="黑体" panose="02010609060101010101" pitchFamily="49" charset="-122"/>
              </a:rPr>
              <a:t>1(1).</a:t>
            </a:r>
            <a:r>
              <a:rPr lang="zh-CN" altLang="zh-CN" sz="2400">
                <a:solidFill>
                  <a:schemeClr val="bg1"/>
                </a:solidFill>
                <a:latin typeface="黑体" panose="02010609060101010101" pitchFamily="49" charset="-122"/>
                <a:ea typeface="黑体" panose="02010609060101010101" pitchFamily="49" charset="-122"/>
              </a:rPr>
              <a:t>鲁迅先生回顾历史时说：“中国太难改变了，不是很大的鞭子打在背上，中国自己是不肯动弹的。”第二次鸦片战争的‘一鞭’使清朝一些有识之士认识到要利用西方先进生产技术富国强兵。于是他们掀起了一场什么运动？ </a:t>
            </a:r>
          </a:p>
        </p:txBody>
      </p:sp>
      <p:sp>
        <p:nvSpPr>
          <p:cNvPr id="3" name="椭圆 2"/>
          <p:cNvSpPr/>
          <p:nvPr/>
        </p:nvSpPr>
        <p:spPr>
          <a:xfrm>
            <a:off x="3461385" y="1859915"/>
            <a:ext cx="1000125"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2" name="矩形 1"/>
          <p:cNvSpPr>
            <a:spLocks noChangeArrowheads="1"/>
          </p:cNvSpPr>
          <p:nvPr/>
        </p:nvSpPr>
        <p:spPr bwMode="auto">
          <a:xfrm>
            <a:off x="38100" y="3965575"/>
            <a:ext cx="9067800" cy="718185"/>
          </a:xfrm>
          <a:prstGeom prst="rect">
            <a:avLst/>
          </a:prstGeom>
          <a:solidFill>
            <a:srgbClr val="002060"/>
          </a:solidFill>
          <a:ln w="9525">
            <a:solidFill>
              <a:srgbClr val="FFFF00"/>
            </a:solidFill>
            <a:round/>
          </a:ln>
        </p:spPr>
        <p:txBody>
          <a:bodyPr>
            <a:spAutoFit/>
          </a:bodyPr>
          <a:lstStyle/>
          <a:p>
            <a:r>
              <a:rPr lang="zh-CN" altLang="en-US" sz="2400">
                <a:solidFill>
                  <a:schemeClr val="bg1"/>
                </a:solidFill>
                <a:latin typeface="黑体" panose="02010609060101010101" pitchFamily="49" charset="-122"/>
                <a:ea typeface="黑体" panose="02010609060101010101" pitchFamily="49" charset="-122"/>
              </a:rPr>
              <a:t>（</a:t>
            </a:r>
            <a:r>
              <a:rPr lang="en-US" altLang="zh-CN" sz="2400">
                <a:solidFill>
                  <a:schemeClr val="bg1"/>
                </a:solidFill>
                <a:latin typeface="黑体" panose="02010609060101010101" pitchFamily="49" charset="-122"/>
                <a:ea typeface="黑体" panose="02010609060101010101" pitchFamily="49" charset="-122"/>
              </a:rPr>
              <a:t>2</a:t>
            </a:r>
            <a:r>
              <a:rPr lang="zh-CN" altLang="en-US" sz="2400">
                <a:solidFill>
                  <a:schemeClr val="bg1"/>
                </a:solidFill>
                <a:latin typeface="黑体" panose="02010609060101010101" pitchFamily="49" charset="-122"/>
                <a:ea typeface="黑体" panose="02010609060101010101" pitchFamily="49" charset="-122"/>
              </a:rPr>
              <a:t>）</a:t>
            </a:r>
            <a:r>
              <a:rPr lang="zh-CN" altLang="zh-CN" sz="2400">
                <a:solidFill>
                  <a:schemeClr val="bg1"/>
                </a:solidFill>
                <a:latin typeface="黑体" panose="02010609060101010101" pitchFamily="49" charset="-122"/>
                <a:ea typeface="黑体" panose="02010609060101010101" pitchFamily="49" charset="-122"/>
              </a:rPr>
              <a:t>这一运动中提出了“自强以练兵为要，练兵又以制器为先”，这一运动中能体现“制器为先”的是哪一项？</a:t>
            </a:r>
          </a:p>
        </p:txBody>
      </p:sp>
      <p:sp>
        <p:nvSpPr>
          <p:cNvPr id="9" name="矩形 8"/>
          <p:cNvSpPr>
            <a:spLocks noChangeArrowheads="1"/>
          </p:cNvSpPr>
          <p:nvPr/>
        </p:nvSpPr>
        <p:spPr bwMode="auto">
          <a:xfrm>
            <a:off x="5276850" y="4810125"/>
            <a:ext cx="2592388" cy="738188"/>
          </a:xfrm>
          <a:prstGeom prst="rect">
            <a:avLst/>
          </a:prstGeom>
          <a:solidFill>
            <a:srgbClr val="002060"/>
          </a:solidFill>
          <a:ln w="9525">
            <a:solidFill>
              <a:srgbClr val="FFFF00"/>
            </a:solidFill>
            <a:round/>
          </a:ln>
        </p:spPr>
        <p:txBody>
          <a:bodyPr>
            <a:spAutoFit/>
          </a:bodyPr>
          <a:lstStyle/>
          <a:p>
            <a:pPr>
              <a:lnSpc>
                <a:spcPct val="150000"/>
              </a:lnSpc>
            </a:pPr>
            <a:r>
              <a:rPr lang="zh-CN" altLang="en-US" sz="2800">
                <a:solidFill>
                  <a:srgbClr val="FFFF00"/>
                </a:solidFill>
                <a:latin typeface="黑体" panose="02010609060101010101" pitchFamily="49" charset="-122"/>
                <a:ea typeface="黑体" panose="02010609060101010101" pitchFamily="49" charset="-122"/>
              </a:rPr>
              <a:t>创办军事工业</a:t>
            </a:r>
          </a:p>
        </p:txBody>
      </p:sp>
      <p:sp>
        <p:nvSpPr>
          <p:cNvPr id="8" name="矩形 7"/>
          <p:cNvSpPr>
            <a:spLocks noChangeArrowheads="1"/>
          </p:cNvSpPr>
          <p:nvPr/>
        </p:nvSpPr>
        <p:spPr bwMode="auto">
          <a:xfrm>
            <a:off x="5276850" y="2367915"/>
            <a:ext cx="2698115" cy="737235"/>
          </a:xfrm>
          <a:prstGeom prst="rect">
            <a:avLst/>
          </a:prstGeom>
          <a:solidFill>
            <a:srgbClr val="002060"/>
          </a:solidFill>
          <a:ln w="9525">
            <a:solidFill>
              <a:srgbClr val="FFFF00"/>
            </a:solidFill>
            <a:round/>
          </a:ln>
        </p:spPr>
        <p:txBody>
          <a:bodyPr wrap="square">
            <a:spAutoFit/>
          </a:bodyPr>
          <a:lstStyle/>
          <a:p>
            <a:pPr>
              <a:lnSpc>
                <a:spcPct val="150000"/>
              </a:lnSpc>
            </a:pPr>
            <a:r>
              <a:rPr lang="zh-CN" altLang="zh-CN" sz="2800">
                <a:solidFill>
                  <a:srgbClr val="FFFF00"/>
                </a:solidFill>
                <a:latin typeface="黑体" panose="02010609060101010101" pitchFamily="49" charset="-122"/>
                <a:ea typeface="黑体" panose="02010609060101010101" pitchFamily="49" charset="-122"/>
              </a:rPr>
              <a:t>运动：洋务运动</a:t>
            </a:r>
            <a:endParaRPr lang="en-US" altLang="zh-CN" sz="2800">
              <a:solidFill>
                <a:srgbClr val="FFFF00"/>
              </a:solidFill>
              <a:latin typeface="黑体" panose="02010609060101010101" pitchFamily="49" charset="-122"/>
              <a:ea typeface="黑体" panose="02010609060101010101" pitchFamily="49" charset="-122"/>
            </a:endParaRPr>
          </a:p>
        </p:txBody>
      </p:sp>
      <p:sp>
        <p:nvSpPr>
          <p:cNvPr id="5" name="椭圆 4"/>
          <p:cNvSpPr/>
          <p:nvPr/>
        </p:nvSpPr>
        <p:spPr>
          <a:xfrm>
            <a:off x="2841625" y="4175760"/>
            <a:ext cx="1441450"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cxnSp>
        <p:nvCxnSpPr>
          <p:cNvPr id="6" name="直接连接符 5"/>
          <p:cNvCxnSpPr/>
          <p:nvPr/>
        </p:nvCxnSpPr>
        <p:spPr>
          <a:xfrm>
            <a:off x="466090" y="1942465"/>
            <a:ext cx="8138160" cy="46355"/>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7" name="直接连接符 6"/>
          <p:cNvCxnSpPr/>
          <p:nvPr/>
        </p:nvCxnSpPr>
        <p:spPr>
          <a:xfrm flipV="1">
            <a:off x="5404485" y="1628775"/>
            <a:ext cx="3416300" cy="13970"/>
          </a:xfrm>
          <a:prstGeom prst="line">
            <a:avLst/>
          </a:prstGeom>
          <a:solidFill>
            <a:schemeClr val="accent1"/>
          </a:solidFill>
          <a:ln w="28575" cap="flat" cmpd="sng" algn="ctr">
            <a:solidFill>
              <a:srgbClr val="FF0000"/>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9" grpId="0" bldLvl="0" animBg="1"/>
      <p:bldP spid="8" grpId="0" bldLvl="0" animBg="1"/>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矩形 2"/>
          <p:cNvSpPr>
            <a:spLocks noChangeArrowheads="1"/>
          </p:cNvSpPr>
          <p:nvPr/>
        </p:nvSpPr>
        <p:spPr bwMode="auto">
          <a:xfrm>
            <a:off x="276225" y="862330"/>
            <a:ext cx="8743950" cy="718185"/>
          </a:xfrm>
          <a:prstGeom prst="rect">
            <a:avLst/>
          </a:prstGeom>
          <a:solidFill>
            <a:srgbClr val="002060"/>
          </a:solidFill>
          <a:ln w="9525">
            <a:solidFill>
              <a:srgbClr val="FFFF00"/>
            </a:solidFill>
            <a:round/>
          </a:ln>
        </p:spPr>
        <p:txBody>
          <a:bodyPr wrap="square">
            <a:spAutoFit/>
          </a:bodyPr>
          <a:lstStyle/>
          <a:p>
            <a:r>
              <a:rPr lang="en-US" altLang="zh-CN" sz="2400" b="0">
                <a:solidFill>
                  <a:schemeClr val="bg1"/>
                </a:solidFill>
                <a:latin typeface="黑体" panose="02010609060101010101" pitchFamily="49" charset="-122"/>
                <a:ea typeface="黑体" panose="02010609060101010101" pitchFamily="49" charset="-122"/>
              </a:rPr>
              <a:t>2.</a:t>
            </a:r>
            <a:r>
              <a:rPr lang="zh-CN" altLang="zh-CN" sz="2400" b="0">
                <a:solidFill>
                  <a:schemeClr val="bg1"/>
                </a:solidFill>
                <a:latin typeface="黑体" panose="02010609060101010101" pitchFamily="49" charset="-122"/>
                <a:ea typeface="黑体" panose="02010609060101010101" pitchFamily="49" charset="-122"/>
              </a:rPr>
              <a:t>致远舰管带邓世昌曾对将士说：“设有不测，誓与日舰同沉!”这一不畏牺牲的誓言最终践行于甲午中日战争中的哪场战役？</a:t>
            </a:r>
          </a:p>
        </p:txBody>
      </p:sp>
      <p:sp>
        <p:nvSpPr>
          <p:cNvPr id="4" name="矩形 3"/>
          <p:cNvSpPr>
            <a:spLocks noChangeArrowheads="1"/>
          </p:cNvSpPr>
          <p:nvPr/>
        </p:nvSpPr>
        <p:spPr bwMode="auto">
          <a:xfrm>
            <a:off x="5943600" y="1711325"/>
            <a:ext cx="2924175" cy="736600"/>
          </a:xfrm>
          <a:prstGeom prst="rect">
            <a:avLst/>
          </a:prstGeom>
          <a:solidFill>
            <a:srgbClr val="002060"/>
          </a:solidFill>
          <a:ln w="9525">
            <a:solidFill>
              <a:srgbClr val="FFFF00"/>
            </a:solidFill>
            <a:round/>
          </a:ln>
        </p:spPr>
        <p:txBody>
          <a:bodyPr>
            <a:spAutoFit/>
          </a:bodyPr>
          <a:lstStyle/>
          <a:p>
            <a:pPr>
              <a:lnSpc>
                <a:spcPct val="150000"/>
              </a:lnSpc>
            </a:pPr>
            <a:r>
              <a:rPr lang="zh-CN" altLang="en-US" sz="2800">
                <a:solidFill>
                  <a:srgbClr val="FFFF00"/>
                </a:solidFill>
                <a:latin typeface="黑体" panose="02010609060101010101" pitchFamily="49" charset="-122"/>
                <a:ea typeface="黑体" panose="02010609060101010101" pitchFamily="49" charset="-122"/>
              </a:rPr>
              <a:t>战役：黄海海战</a:t>
            </a:r>
          </a:p>
        </p:txBody>
      </p:sp>
      <p:sp>
        <p:nvSpPr>
          <p:cNvPr id="23555" name="矩形 5"/>
          <p:cNvSpPr>
            <a:spLocks noChangeArrowheads="1"/>
          </p:cNvSpPr>
          <p:nvPr/>
        </p:nvSpPr>
        <p:spPr bwMode="auto">
          <a:xfrm>
            <a:off x="327025" y="3319463"/>
            <a:ext cx="8591550" cy="1031875"/>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3.</a:t>
            </a:r>
            <a:r>
              <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“我之廉价工人，彼亦得而使用；我之丰富原料，彼亦得而购买，就地制造，就地卖出，运费既省，关税无多，我之便利即彼得便利。”上述现象可能出现在哪一条约签订后？</a:t>
            </a:r>
          </a:p>
        </p:txBody>
      </p:sp>
      <p:sp>
        <p:nvSpPr>
          <p:cNvPr id="2" name="矩形 1"/>
          <p:cNvSpPr>
            <a:spLocks noChangeArrowheads="1"/>
          </p:cNvSpPr>
          <p:nvPr/>
        </p:nvSpPr>
        <p:spPr bwMode="auto">
          <a:xfrm>
            <a:off x="5719763" y="4619625"/>
            <a:ext cx="3370262" cy="736600"/>
          </a:xfrm>
          <a:prstGeom prst="rect">
            <a:avLst/>
          </a:prstGeom>
          <a:solidFill>
            <a:srgbClr val="002060"/>
          </a:solidFill>
          <a:ln w="28575">
            <a:solidFill>
              <a:srgbClr val="FFFF00"/>
            </a:solidFill>
            <a:round/>
          </a:ln>
        </p:spPr>
        <p:txBody>
          <a:bodyPr>
            <a:spAutoFit/>
          </a:bodyPr>
          <a:lstStyle/>
          <a:p>
            <a:pPr>
              <a:lnSpc>
                <a:spcPct val="150000"/>
              </a:lnSpc>
            </a:pPr>
            <a:r>
              <a:rPr lang="zh-CN" altLang="en-US" sz="2800">
                <a:solidFill>
                  <a:srgbClr val="FFFF00"/>
                </a:solidFill>
                <a:latin typeface="黑体" panose="02010609060101010101" pitchFamily="49" charset="-122"/>
                <a:ea typeface="黑体" panose="02010609060101010101" pitchFamily="49" charset="-122"/>
              </a:rPr>
              <a:t>条约：《马关条约》</a:t>
            </a:r>
          </a:p>
        </p:txBody>
      </p:sp>
      <p:sp>
        <p:nvSpPr>
          <p:cNvPr id="7" name="椭圆 6"/>
          <p:cNvSpPr/>
          <p:nvPr/>
        </p:nvSpPr>
        <p:spPr>
          <a:xfrm>
            <a:off x="7153275" y="112395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5" name="椭圆 4"/>
          <p:cNvSpPr/>
          <p:nvPr/>
        </p:nvSpPr>
        <p:spPr>
          <a:xfrm>
            <a:off x="5235575" y="3843338"/>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55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3" grpId="1" animBg="1"/>
      <p:bldP spid="4" grpId="0" bldLvl="0" animBg="1"/>
      <p:bldP spid="4" grpId="1" animBg="1"/>
      <p:bldP spid="23555" grpId="0" bldLvl="0" animBg="1"/>
      <p:bldP spid="2" grpId="0" bldLvl="0" animBg="1"/>
      <p:bldP spid="7" grpId="0" bldLvl="0" animBg="1"/>
      <p:bldP spid="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矩形 2"/>
          <p:cNvSpPr>
            <a:spLocks noChangeArrowheads="1"/>
          </p:cNvSpPr>
          <p:nvPr/>
        </p:nvSpPr>
        <p:spPr bwMode="auto">
          <a:xfrm>
            <a:off x="276225" y="777875"/>
            <a:ext cx="8591550" cy="718185"/>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4.</a:t>
            </a:r>
            <a:r>
              <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《时局图》是近代爱国者谢缵泰所作。该漫画主要反映了哪一历史信息？</a:t>
            </a:r>
          </a:p>
        </p:txBody>
      </p:sp>
      <p:sp>
        <p:nvSpPr>
          <p:cNvPr id="4" name="矩形 3"/>
          <p:cNvSpPr>
            <a:spLocks noChangeArrowheads="1"/>
          </p:cNvSpPr>
          <p:nvPr/>
        </p:nvSpPr>
        <p:spPr bwMode="auto">
          <a:xfrm>
            <a:off x="3413125" y="1971675"/>
            <a:ext cx="4570413" cy="736600"/>
          </a:xfrm>
          <a:prstGeom prst="rect">
            <a:avLst/>
          </a:prstGeom>
          <a:solidFill>
            <a:srgbClr val="002060"/>
          </a:solidFill>
          <a:ln w="28575">
            <a:solidFill>
              <a:srgbClr val="FFFF00"/>
            </a:solidFill>
            <a:round/>
          </a:ln>
        </p:spPr>
        <p:txBody>
          <a:bodyPr>
            <a:spAutoFit/>
          </a:bodyPr>
          <a:lstStyle/>
          <a:p>
            <a:pPr>
              <a:lnSpc>
                <a:spcPct val="150000"/>
              </a:lnSpc>
            </a:pPr>
            <a:r>
              <a:rPr lang="zh-CN" altLang="en-US" sz="2800">
                <a:solidFill>
                  <a:srgbClr val="FFFF00"/>
                </a:solidFill>
                <a:latin typeface="黑体" panose="02010609060101010101" pitchFamily="49" charset="-122"/>
                <a:ea typeface="黑体" panose="02010609060101010101" pitchFamily="49" charset="-122"/>
              </a:rPr>
              <a:t>列强掀起瓜分中国狂潮</a:t>
            </a:r>
          </a:p>
        </p:txBody>
      </p:sp>
      <p:pic>
        <p:nvPicPr>
          <p:cNvPr id="24579" name="图片 4" descr="http://img1.gtimg.com/cul/pics/hv1/252/147/2131/138606012.png"/>
          <p:cNvPicPr>
            <a:picLocks noChangeAspect="1" noChangeArrowheads="1"/>
          </p:cNvPicPr>
          <p:nvPr/>
        </p:nvPicPr>
        <p:blipFill>
          <a:blip r:embed="rId2"/>
          <a:srcRect/>
          <a:stretch>
            <a:fillRect/>
          </a:stretch>
        </p:blipFill>
        <p:spPr bwMode="auto">
          <a:xfrm>
            <a:off x="542925" y="1497013"/>
            <a:ext cx="1905000" cy="2719387"/>
          </a:xfrm>
          <a:prstGeom prst="rect">
            <a:avLst/>
          </a:prstGeom>
          <a:noFill/>
          <a:ln w="9525">
            <a:noFill/>
            <a:miter lim="800000"/>
            <a:headEnd/>
            <a:tailEnd/>
          </a:ln>
        </p:spPr>
      </p:pic>
      <p:sp>
        <p:nvSpPr>
          <p:cNvPr id="24580" name="矩形 5"/>
          <p:cNvSpPr>
            <a:spLocks noChangeArrowheads="1"/>
          </p:cNvSpPr>
          <p:nvPr/>
        </p:nvSpPr>
        <p:spPr bwMode="auto">
          <a:xfrm>
            <a:off x="266700" y="4124325"/>
            <a:ext cx="8591550" cy="718185"/>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5.</a:t>
            </a:r>
            <a:r>
              <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“观大地诸国，皆以变法而强，守旧而亡”的观点出自哪一历史事件？这一事件的代表人物有哪些？</a:t>
            </a:r>
          </a:p>
        </p:txBody>
      </p:sp>
      <p:sp>
        <p:nvSpPr>
          <p:cNvPr id="2" name="矩形 1"/>
          <p:cNvSpPr>
            <a:spLocks noChangeArrowheads="1"/>
          </p:cNvSpPr>
          <p:nvPr/>
        </p:nvSpPr>
        <p:spPr bwMode="auto">
          <a:xfrm>
            <a:off x="4933950" y="5116513"/>
            <a:ext cx="4210050" cy="1598612"/>
          </a:xfrm>
          <a:prstGeom prst="rect">
            <a:avLst/>
          </a:prstGeom>
          <a:solidFill>
            <a:srgbClr val="002060"/>
          </a:solidFill>
          <a:ln w="9525">
            <a:solidFill>
              <a:srgbClr val="FFFF00"/>
            </a:solidFill>
            <a:round/>
          </a:ln>
        </p:spPr>
        <p:txBody>
          <a:bodyPr>
            <a:spAutoFit/>
          </a:bodyPr>
          <a:lstStyle/>
          <a:p>
            <a:pPr>
              <a:lnSpc>
                <a:spcPct val="150000"/>
              </a:lnSpc>
            </a:pPr>
            <a:r>
              <a:rPr lang="zh-CN" altLang="en-US" sz="2800">
                <a:solidFill>
                  <a:srgbClr val="FFFF00"/>
                </a:solidFill>
                <a:latin typeface="黑体" panose="02010609060101010101" pitchFamily="49" charset="-122"/>
                <a:ea typeface="黑体" panose="02010609060101010101" pitchFamily="49" charset="-122"/>
              </a:rPr>
              <a:t>事件：戊戌变法</a:t>
            </a:r>
          </a:p>
          <a:p>
            <a:pPr>
              <a:lnSpc>
                <a:spcPct val="150000"/>
              </a:lnSpc>
            </a:pPr>
            <a:r>
              <a:rPr lang="zh-CN" altLang="en-US" sz="2800">
                <a:solidFill>
                  <a:srgbClr val="FFFF00"/>
                </a:solidFill>
                <a:latin typeface="黑体" panose="02010609060101010101" pitchFamily="49" charset="-122"/>
                <a:ea typeface="黑体" panose="02010609060101010101" pitchFamily="49" charset="-122"/>
              </a:rPr>
              <a:t>人物：康有为、梁启超</a:t>
            </a:r>
          </a:p>
        </p:txBody>
      </p:sp>
      <p:sp>
        <p:nvSpPr>
          <p:cNvPr id="7" name="椭圆 6"/>
          <p:cNvSpPr/>
          <p:nvPr/>
        </p:nvSpPr>
        <p:spPr>
          <a:xfrm>
            <a:off x="600710" y="98933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3" name="椭圆 2"/>
          <p:cNvSpPr/>
          <p:nvPr/>
        </p:nvSpPr>
        <p:spPr>
          <a:xfrm>
            <a:off x="266700" y="433578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5" name="椭圆 4"/>
          <p:cNvSpPr/>
          <p:nvPr/>
        </p:nvSpPr>
        <p:spPr>
          <a:xfrm>
            <a:off x="3325495" y="433578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bldLvl="0" animBg="1"/>
      <p:bldP spid="7" grpId="0" bldLvl="0" animBg="1"/>
      <p:bldP spid="3" grpId="0" bldLvl="0" animBg="1"/>
      <p:bldP spid="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矩形 5"/>
          <p:cNvSpPr>
            <a:spLocks noChangeArrowheads="1"/>
          </p:cNvSpPr>
          <p:nvPr/>
        </p:nvSpPr>
        <p:spPr bwMode="auto">
          <a:xfrm>
            <a:off x="200025" y="857250"/>
            <a:ext cx="8591550" cy="1658620"/>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6.</a:t>
            </a:r>
            <a:r>
              <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1900年6月德国《前进报》的社论《铁拳》中提到：如果说有所谓“神圣的战争”，那么，中国奋起抗击以主子姿态出现的外国剥削者的战争，正是这样一个“神圣的”民族战争。材料中“以主子姿态出现的外国剥削者”指的是哪一侵华战争？最能体现“中国奋起抗击”的是哪一爱国运动？</a:t>
            </a:r>
          </a:p>
        </p:txBody>
      </p:sp>
      <p:sp>
        <p:nvSpPr>
          <p:cNvPr id="8" name="矩形 7"/>
          <p:cNvSpPr>
            <a:spLocks noChangeArrowheads="1"/>
          </p:cNvSpPr>
          <p:nvPr/>
        </p:nvSpPr>
        <p:spPr bwMode="auto">
          <a:xfrm>
            <a:off x="1543050" y="2971483"/>
            <a:ext cx="7248525" cy="1168400"/>
          </a:xfrm>
          <a:prstGeom prst="rect">
            <a:avLst/>
          </a:prstGeom>
          <a:solidFill>
            <a:srgbClr val="002060"/>
          </a:solidFill>
          <a:ln w="9525">
            <a:solidFill>
              <a:srgbClr val="FFFF00"/>
            </a:solidFill>
            <a:round/>
          </a:ln>
        </p:spPr>
        <p:txBody>
          <a:bodyPr>
            <a:spAutoFit/>
          </a:bodyPr>
          <a:lstStyle/>
          <a:p>
            <a:pPr>
              <a:lnSpc>
                <a:spcPct val="150000"/>
              </a:lnSpc>
            </a:pPr>
            <a:r>
              <a:rPr lang="zh-CN" altLang="en-US">
                <a:solidFill>
                  <a:srgbClr val="FFFF00"/>
                </a:solidFill>
                <a:latin typeface="黑体" panose="02010609060101010101" pitchFamily="49" charset="-122"/>
                <a:ea typeface="黑体" panose="02010609060101010101" pitchFamily="49" charset="-122"/>
              </a:rPr>
              <a:t>侵华战争：      </a:t>
            </a:r>
          </a:p>
          <a:p>
            <a:pPr>
              <a:lnSpc>
                <a:spcPct val="150000"/>
              </a:lnSpc>
            </a:pPr>
            <a:r>
              <a:rPr lang="zh-CN" altLang="en-US">
                <a:solidFill>
                  <a:srgbClr val="FFFF00"/>
                </a:solidFill>
                <a:latin typeface="黑体" panose="02010609060101010101" pitchFamily="49" charset="-122"/>
                <a:ea typeface="黑体" panose="02010609060101010101" pitchFamily="49" charset="-122"/>
              </a:rPr>
              <a:t>爱国运动：        </a:t>
            </a:r>
          </a:p>
        </p:txBody>
      </p:sp>
      <p:sp>
        <p:nvSpPr>
          <p:cNvPr id="7" name="椭圆 6"/>
          <p:cNvSpPr/>
          <p:nvPr/>
        </p:nvSpPr>
        <p:spPr>
          <a:xfrm>
            <a:off x="6065520" y="1663065"/>
            <a:ext cx="2021205"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2" name="椭圆 1"/>
          <p:cNvSpPr/>
          <p:nvPr/>
        </p:nvSpPr>
        <p:spPr>
          <a:xfrm>
            <a:off x="4258310" y="2007870"/>
            <a:ext cx="2072640" cy="628015"/>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4" name="文本框 3"/>
          <p:cNvSpPr txBox="1"/>
          <p:nvPr/>
        </p:nvSpPr>
        <p:spPr>
          <a:xfrm>
            <a:off x="3009900" y="3667760"/>
            <a:ext cx="2101850" cy="352425"/>
          </a:xfrm>
          <a:prstGeom prst="rect">
            <a:avLst/>
          </a:prstGeom>
          <a:no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rPr>
              <a:t>义和团运动</a:t>
            </a:r>
          </a:p>
        </p:txBody>
      </p:sp>
      <p:sp>
        <p:nvSpPr>
          <p:cNvPr id="5" name="文本框 4"/>
          <p:cNvSpPr txBox="1"/>
          <p:nvPr/>
        </p:nvSpPr>
        <p:spPr>
          <a:xfrm>
            <a:off x="2908300" y="3100070"/>
            <a:ext cx="2783840" cy="352425"/>
          </a:xfrm>
          <a:prstGeom prst="rect">
            <a:avLst/>
          </a:prstGeom>
          <a:noFill/>
        </p:spPr>
        <p:txBody>
          <a:bodyPr wrap="square" rtlCol="0">
            <a:spAutoFit/>
          </a:bodyPr>
          <a:lstStyle/>
          <a:p>
            <a:r>
              <a:rPr lang="zh-CN" altLang="en-US">
                <a:solidFill>
                  <a:srgbClr val="FFFF00"/>
                </a:solidFill>
                <a:latin typeface="黑体" panose="02010609060101010101" pitchFamily="49" charset="-122"/>
                <a:ea typeface="黑体" panose="02010609060101010101" pitchFamily="49" charset="-122"/>
                <a:sym typeface="+mn-ea"/>
              </a:rPr>
              <a:t>八国联军侵华战争</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2" grpId="0" animBg="1"/>
      <p:bldP spid="4" grpId="1"/>
      <p:bldP spid="4" grpId="2"/>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矩形 2"/>
          <p:cNvSpPr>
            <a:spLocks noChangeArrowheads="1"/>
          </p:cNvSpPr>
          <p:nvPr/>
        </p:nvSpPr>
        <p:spPr bwMode="auto">
          <a:xfrm>
            <a:off x="276225" y="925513"/>
            <a:ext cx="8591550" cy="1658620"/>
          </a:xfrm>
          <a:prstGeom prst="rect">
            <a:avLst/>
          </a:prstGeom>
          <a:solidFill>
            <a:srgbClr val="002060"/>
          </a:solidFill>
          <a:ln w="9525">
            <a:solidFill>
              <a:srgbClr val="FFFF00"/>
            </a:solidFill>
            <a:round/>
          </a:ln>
        </p:spPr>
        <p:txBody>
          <a:bodyPr>
            <a:spAutoFit/>
          </a:bodyPr>
          <a:lstStyle/>
          <a:p>
            <a:r>
              <a:rPr lang="en-US"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rPr>
              <a:t>7.鲁迅说：“至于中国所谓的手段，在我看来，有时也应该说有的，但绝非‘以夷制夷’，倒是想‘以夷制华’。然而，夷又哪有这么愚笨呢，却先来一套‘以华制华’给你看”。中国近代史上最能体现“以华制华”策略的是哪一条约的签订？这一条约对中国民族危机全面加深的影响是什么？</a:t>
            </a:r>
            <a:endParaRPr lang="zh-CN" altLang="zh-CN" sz="2400" b="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4" name="矩形 3"/>
          <p:cNvSpPr>
            <a:spLocks noChangeArrowheads="1"/>
          </p:cNvSpPr>
          <p:nvPr/>
        </p:nvSpPr>
        <p:spPr bwMode="auto">
          <a:xfrm>
            <a:off x="2765425" y="3333750"/>
            <a:ext cx="6218238" cy="553085"/>
          </a:xfrm>
          <a:prstGeom prst="rect">
            <a:avLst/>
          </a:prstGeom>
          <a:solidFill>
            <a:srgbClr val="002060"/>
          </a:solidFill>
          <a:ln w="9525">
            <a:solidFill>
              <a:srgbClr val="FFFF00"/>
            </a:solidFill>
            <a:round/>
          </a:ln>
        </p:spPr>
        <p:txBody>
          <a:bodyPr>
            <a:spAutoFit/>
          </a:bodyPr>
          <a:lstStyle/>
          <a:p>
            <a:pPr>
              <a:lnSpc>
                <a:spcPct val="150000"/>
              </a:lnSpc>
            </a:pPr>
            <a:r>
              <a:rPr lang="zh-CN" altLang="en-US">
                <a:solidFill>
                  <a:srgbClr val="FFFF00"/>
                </a:solidFill>
                <a:latin typeface="黑体" panose="02010609060101010101" pitchFamily="49" charset="-122"/>
                <a:ea typeface="黑体" panose="02010609060101010101" pitchFamily="49" charset="-122"/>
              </a:rPr>
              <a:t>条约：《辛丑条约》</a:t>
            </a:r>
          </a:p>
        </p:txBody>
      </p:sp>
      <p:sp>
        <p:nvSpPr>
          <p:cNvPr id="7" name="椭圆 6"/>
          <p:cNvSpPr/>
          <p:nvPr/>
        </p:nvSpPr>
        <p:spPr>
          <a:xfrm>
            <a:off x="5795963" y="1727200"/>
            <a:ext cx="1347787"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2" name="椭圆 1"/>
          <p:cNvSpPr/>
          <p:nvPr/>
        </p:nvSpPr>
        <p:spPr>
          <a:xfrm>
            <a:off x="4683125" y="2076450"/>
            <a:ext cx="1347788" cy="5080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cxnSp>
        <p:nvCxnSpPr>
          <p:cNvPr id="3" name="直接连接符 2"/>
          <p:cNvCxnSpPr/>
          <p:nvPr/>
        </p:nvCxnSpPr>
        <p:spPr>
          <a:xfrm>
            <a:off x="1136650" y="2180590"/>
            <a:ext cx="4197350" cy="29210"/>
          </a:xfrm>
          <a:prstGeom prst="line">
            <a:avLst/>
          </a:prstGeom>
          <a:solidFill>
            <a:schemeClr val="accent1"/>
          </a:solidFill>
          <a:ln w="28575" cap="flat" cmpd="sng" algn="ctr">
            <a:solidFill>
              <a:srgbClr val="FF0000"/>
            </a:solidFill>
            <a:prstDash val="solid"/>
            <a:round/>
            <a:headEnd type="none" w="med" len="med"/>
            <a:tailEnd type="none" w="med" len="med"/>
          </a:ln>
        </p:spPr>
      </p:cxnSp>
      <p:sp>
        <p:nvSpPr>
          <p:cNvPr id="6" name="矩形 5"/>
          <p:cNvSpPr>
            <a:spLocks noChangeArrowheads="1"/>
          </p:cNvSpPr>
          <p:nvPr/>
        </p:nvSpPr>
        <p:spPr bwMode="auto">
          <a:xfrm>
            <a:off x="2765425" y="4429125"/>
            <a:ext cx="6218238" cy="553085"/>
          </a:xfrm>
          <a:prstGeom prst="rect">
            <a:avLst/>
          </a:prstGeom>
          <a:solidFill>
            <a:srgbClr val="002060"/>
          </a:solidFill>
          <a:ln w="9525">
            <a:solidFill>
              <a:srgbClr val="FFFF00"/>
            </a:solidFill>
            <a:round/>
          </a:ln>
        </p:spPr>
        <p:txBody>
          <a:bodyPr>
            <a:spAutoFit/>
          </a:bodyPr>
          <a:lstStyle/>
          <a:p>
            <a:pPr>
              <a:lnSpc>
                <a:spcPct val="150000"/>
              </a:lnSpc>
            </a:pPr>
            <a:r>
              <a:rPr lang="zh-CN" altLang="en-US">
                <a:solidFill>
                  <a:srgbClr val="FFFF00"/>
                </a:solidFill>
                <a:latin typeface="黑体" panose="02010609060101010101" pitchFamily="49" charset="-122"/>
                <a:ea typeface="黑体" panose="02010609060101010101" pitchFamily="49" charset="-122"/>
              </a:rPr>
              <a:t>影响：中国完全陷入半殖民地半封建社会的深渊。</a:t>
            </a:r>
          </a:p>
        </p:txBody>
      </p:sp>
      <p:sp>
        <p:nvSpPr>
          <p:cNvPr id="100" name="文本框 99"/>
          <p:cNvSpPr txBox="1"/>
          <p:nvPr/>
        </p:nvSpPr>
        <p:spPr>
          <a:xfrm>
            <a:off x="2032000" y="2651760"/>
            <a:ext cx="5080000" cy="365760"/>
          </a:xfrm>
          <a:prstGeom prst="rect">
            <a:avLst/>
          </a:prstGeom>
          <a:noFill/>
          <a:ln w="9525">
            <a:noFill/>
          </a:ln>
        </p:spPr>
        <p:txBody>
          <a:bodyPr>
            <a:spAutoFit/>
          </a:bodyPr>
          <a:lstStyle/>
          <a:p>
            <a:pPr marL="0" indent="266700"/>
            <a:endParaRPr lang="en-US" sz="1050" b="0">
              <a:latin typeface="Calibri" panose="020F0502020204030204" charset="0"/>
              <a:ea typeface="宋体" panose="02010600030101010101" pitchFamily="2" charset="-122"/>
              <a:cs typeface="Times New Roman" panose="02020603050405020304" pitchFamily="18" charset="0"/>
            </a:endParaRPr>
          </a:p>
          <a:p>
            <a:pPr marL="0" indent="266700"/>
            <a:r>
              <a:rPr lang="en-US" sz="1050" b="0">
                <a:latin typeface="Calibri" panose="020F0502020204030204" charset="0"/>
                <a:ea typeface="宋体" panose="02010600030101010101" pitchFamily="2" charset="-122"/>
                <a:cs typeface="Times New Roman" panose="02020603050405020304" pitchFamily="18" charset="0"/>
              </a:rPr>
              <a:t>                    </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2" grpId="0" bldLvl="0" animBg="1"/>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022"/>
          <p:cNvSpPr txBox="1">
            <a:spLocks noChangeArrowheads="1"/>
          </p:cNvSpPr>
          <p:nvPr/>
        </p:nvSpPr>
        <p:spPr bwMode="auto">
          <a:xfrm>
            <a:off x="342265" y="431165"/>
            <a:ext cx="8199120" cy="5477510"/>
          </a:xfrm>
          <a:prstGeom prst="rect">
            <a:avLst/>
          </a:prstGeom>
          <a:solidFill>
            <a:schemeClr val="bg1"/>
          </a:solidFill>
          <a:ln w="9525">
            <a:noFill/>
            <a:miter lim="800000"/>
          </a:ln>
        </p:spPr>
        <p:txBody>
          <a:bodyPr wrap="square">
            <a:spAutoFit/>
          </a:bodyPr>
          <a:lstStyle/>
          <a:p>
            <a:pPr>
              <a:lnSpc>
                <a:spcPct val="100000"/>
              </a:lnSpc>
              <a:spcBef>
                <a:spcPct val="0"/>
              </a:spcBef>
            </a:pPr>
            <a:r>
              <a:rPr lang="en-US" altLang="ko-KR" dirty="0">
                <a:solidFill>
                  <a:schemeClr val="tx1"/>
                </a:solidFill>
                <a:latin typeface="宋体" panose="02010600030101010101" pitchFamily="2" charset="-122"/>
                <a:ea typeface="宋体" panose="02010600030101010101" pitchFamily="2" charset="-122"/>
              </a:rPr>
              <a:t>8.</a:t>
            </a:r>
            <a:r>
              <a:rPr lang="ko-KR" altLang="en-US" sz="1600" dirty="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材料一：在西方列强手下遭到的第二次失败，使中国少数有远见的知识分子再次重新考虑他们传统的准则和政策，他们的对策是所谓的“自强”运动。这一词语本身出自儒家经典著作，在19世纪60年代，用来指通过移植西方的机械制造来保护中国文明。</a:t>
            </a:r>
          </a:p>
          <a:p>
            <a:pPr>
              <a:lnSpc>
                <a:spcPct val="100000"/>
              </a:lnSpc>
              <a:spcBef>
                <a:spcPct val="0"/>
              </a:spcBef>
            </a:pPr>
            <a:r>
              <a:rPr lang="ko-KR" altLang="en-US" sz="1600" dirty="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                                         ——（美）斯塔夫里阿诺斯《全球通史》</a:t>
            </a:r>
          </a:p>
          <a:p>
            <a:pPr>
              <a:lnSpc>
                <a:spcPct val="100000"/>
              </a:lnSpc>
              <a:spcBef>
                <a:spcPct val="0"/>
              </a:spcBef>
            </a:pPr>
            <a:r>
              <a:rPr lang="ko-KR" altLang="en-US" sz="1600" dirty="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（1）</a:t>
            </a:r>
            <a:r>
              <a:rPr lang="ko-KR"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rPr>
              <a:t>请回答： “自强”运动指哪场运动？如何理解“通过移植西方的机械制造来保护中国文明”。这场运动的性质是什么？</a:t>
            </a:r>
            <a:r>
              <a:rPr lang="ko-KR" altLang="en-US" sz="1600" dirty="0">
                <a:solidFill>
                  <a:schemeClr val="tx1"/>
                </a:solidFill>
                <a:latin typeface="宋体" panose="02010600030101010101" pitchFamily="2" charset="-122"/>
                <a:ea typeface="宋体" panose="02010600030101010101" pitchFamily="2" charset="-122"/>
              </a:rPr>
              <a:t> </a:t>
            </a:r>
          </a:p>
          <a:p>
            <a:pPr>
              <a:lnSpc>
                <a:spcPct val="100000"/>
              </a:lnSpc>
              <a:spcBef>
                <a:spcPct val="0"/>
              </a:spcBef>
            </a:pPr>
            <a:endParaRPr lang="ko-KR" altLang="en-US" sz="1600" dirty="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dirty="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dirty="0">
              <a:solidFill>
                <a:schemeClr val="tx1"/>
              </a:solidFill>
              <a:latin typeface="宋体" panose="02010600030101010101" pitchFamily="2" charset="-122"/>
              <a:ea typeface="宋体" panose="02010600030101010101" pitchFamily="2" charset="-122"/>
            </a:endParaRPr>
          </a:p>
          <a:p>
            <a:pPr>
              <a:lnSpc>
                <a:spcPct val="100000"/>
              </a:lnSpc>
              <a:spcBef>
                <a:spcPct val="0"/>
              </a:spcBef>
            </a:pPr>
            <a:r>
              <a:rPr lang="ko-KR" altLang="en-US" sz="1600" dirty="0">
                <a:solidFill>
                  <a:schemeClr val="tx1"/>
                </a:solidFill>
                <a:latin typeface="宋体" panose="02010600030101010101" pitchFamily="2" charset="-122"/>
                <a:ea typeface="宋体" panose="02010600030101010101" pitchFamily="2" charset="-122"/>
              </a:rPr>
              <a:t>材料二：</a:t>
            </a:r>
            <a:r>
              <a:rPr lang="ko-KR" altLang="en-US" sz="1600" dirty="0">
                <a:solidFill>
                  <a:schemeClr val="tx1"/>
                </a:solidFill>
                <a:latin typeface="楷体_GB2312" panose="02010609030101010101" pitchFamily="49" charset="-122"/>
                <a:ea typeface="楷体_GB2312" panose="02010609030101010101" pitchFamily="49" charset="-122"/>
              </a:rPr>
              <a:t> 及甲午败于日本，各国租港湾之事，相逼而来，瓜分支那之说，腾沸于全球。于是国人大哗，志士奋起，痛论变法之不可缓。帝亦知非实行变法，不能立国。</a:t>
            </a:r>
            <a:r>
              <a:rPr lang="ko-KR" altLang="en-US" sz="1800" dirty="0">
                <a:solidFill>
                  <a:schemeClr val="tx1"/>
                </a:solidFill>
                <a:latin typeface="楷体_GB2312" panose="02010609030101010101" pitchFamily="49" charset="-122"/>
                <a:ea typeface="楷体_GB2312" panose="02010609030101010101" pitchFamily="49" charset="-122"/>
              </a:rPr>
              <a:t>                                     ——黄鸿寿《清史纪事本末》</a:t>
            </a:r>
          </a:p>
          <a:p>
            <a:pPr>
              <a:lnSpc>
                <a:spcPct val="100000"/>
              </a:lnSpc>
              <a:spcBef>
                <a:spcPct val="0"/>
              </a:spcBef>
            </a:pPr>
            <a:r>
              <a:rPr lang="ko-KR" altLang="en-US" sz="1600" dirty="0">
                <a:solidFill>
                  <a:schemeClr val="tx1"/>
                </a:solidFill>
                <a:latin typeface="宋体" panose="02010600030101010101" pitchFamily="2" charset="-122"/>
                <a:ea typeface="宋体" panose="02010600030101010101" pitchFamily="2" charset="-122"/>
              </a:rPr>
              <a:t>2.把材料二的反思变为实践的政治运动是什么?根据材料二并结合所学知识，指出以上政治运动的背景。</a:t>
            </a:r>
          </a:p>
          <a:p>
            <a:pPr>
              <a:lnSpc>
                <a:spcPct val="100000"/>
              </a:lnSpc>
              <a:spcBef>
                <a:spcPct val="0"/>
              </a:spcBef>
            </a:pPr>
            <a:endParaRPr lang="ko-KR" altLang="en-US" sz="1600" dirty="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dirty="0">
              <a:solidFill>
                <a:schemeClr val="tx1"/>
              </a:solidFill>
              <a:latin typeface="宋体" panose="02010600030101010101" pitchFamily="2" charset="-122"/>
              <a:ea typeface="宋体" panose="02010600030101010101" pitchFamily="2" charset="-122"/>
            </a:endParaRPr>
          </a:p>
          <a:p>
            <a:pPr>
              <a:lnSpc>
                <a:spcPct val="100000"/>
              </a:lnSpc>
              <a:spcBef>
                <a:spcPct val="0"/>
              </a:spcBef>
            </a:pPr>
            <a:endParaRPr lang="ko-KR" altLang="en-US" sz="1600" dirty="0">
              <a:solidFill>
                <a:schemeClr val="tx1"/>
              </a:solidFill>
              <a:latin typeface="宋体" panose="02010600030101010101" pitchFamily="2" charset="-122"/>
              <a:ea typeface="宋体" panose="02010600030101010101" pitchFamily="2" charset="-122"/>
            </a:endParaRPr>
          </a:p>
          <a:p>
            <a:pPr>
              <a:lnSpc>
                <a:spcPct val="100000"/>
              </a:lnSpc>
              <a:spcBef>
                <a:spcPct val="0"/>
              </a:spcBef>
            </a:pPr>
            <a:r>
              <a:rPr lang="ko-KR" altLang="en-US" sz="1600" dirty="0">
                <a:solidFill>
                  <a:schemeClr val="tx1"/>
                </a:solidFill>
                <a:latin typeface="宋体" panose="02010600030101010101" pitchFamily="2" charset="-122"/>
                <a:ea typeface="宋体" panose="02010600030101010101" pitchFamily="2" charset="-122"/>
              </a:rPr>
              <a:t>材料三：</a:t>
            </a:r>
            <a:r>
              <a:rPr lang="ko-KR" altLang="en-US" sz="1600" dirty="0">
                <a:solidFill>
                  <a:schemeClr val="tx1"/>
                </a:solidFill>
                <a:latin typeface="楷体_GB2312" panose="02010609030101010101" pitchFamily="49" charset="-122"/>
                <a:ea typeface="楷体_GB2312" panose="02010609030101010101" pitchFamily="49" charset="-122"/>
              </a:rPr>
              <a:t>有学者在评价某不平等条约时说“这完全是……以慈禧太后为首的清王朝为维护自己的统治地位而向帝国主义列强立下的一纸卖身契。”</a:t>
            </a:r>
          </a:p>
          <a:p>
            <a:pPr>
              <a:lnSpc>
                <a:spcPct val="100000"/>
              </a:lnSpc>
              <a:spcBef>
                <a:spcPct val="0"/>
              </a:spcBef>
            </a:pPr>
            <a:r>
              <a:rPr lang="ko-KR" altLang="en-US" sz="1600" dirty="0">
                <a:solidFill>
                  <a:schemeClr val="tx1"/>
                </a:solidFill>
                <a:latin typeface="宋体" panose="02010600030101010101" pitchFamily="2" charset="-122"/>
                <a:ea typeface="宋体" panose="02010600030101010101" pitchFamily="2" charset="-122"/>
              </a:rPr>
              <a:t>3.材料三是对哪一不平等条约的评价？结合所学知识，为什么说这一条约使中国完全丧失“尊严”？</a:t>
            </a:r>
            <a:r>
              <a:rPr lang="ko-KR" altLang="en-US" sz="2400" dirty="0">
                <a:ea typeface="黑体" panose="02010609060101010101" pitchFamily="49" charset="-122"/>
              </a:rPr>
              <a:t> </a:t>
            </a:r>
          </a:p>
        </p:txBody>
      </p:sp>
      <p:sp>
        <p:nvSpPr>
          <p:cNvPr id="3" name="椭圆 2"/>
          <p:cNvSpPr/>
          <p:nvPr/>
        </p:nvSpPr>
        <p:spPr>
          <a:xfrm>
            <a:off x="2165507" y="1680527"/>
            <a:ext cx="514350" cy="3429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4" name="椭圆 3"/>
          <p:cNvSpPr/>
          <p:nvPr/>
        </p:nvSpPr>
        <p:spPr>
          <a:xfrm>
            <a:off x="3251710" y="1725929"/>
            <a:ext cx="607695" cy="28575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5" name="椭圆 4"/>
          <p:cNvSpPr/>
          <p:nvPr/>
        </p:nvSpPr>
        <p:spPr>
          <a:xfrm>
            <a:off x="1009836" y="1982001"/>
            <a:ext cx="515620" cy="29591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6" name="椭圆 5"/>
          <p:cNvSpPr/>
          <p:nvPr/>
        </p:nvSpPr>
        <p:spPr>
          <a:xfrm>
            <a:off x="3018552" y="3921658"/>
            <a:ext cx="957263" cy="4572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7" name="椭圆 6"/>
          <p:cNvSpPr/>
          <p:nvPr/>
        </p:nvSpPr>
        <p:spPr>
          <a:xfrm>
            <a:off x="1080209" y="4198807"/>
            <a:ext cx="736600" cy="4572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cxnSp>
        <p:nvCxnSpPr>
          <p:cNvPr id="8" name="直接连接符 7"/>
          <p:cNvCxnSpPr>
            <a:cxnSpLocks noChangeShapeType="1"/>
          </p:cNvCxnSpPr>
          <p:nvPr/>
        </p:nvCxnSpPr>
        <p:spPr bwMode="auto">
          <a:xfrm>
            <a:off x="4665538" y="4301332"/>
            <a:ext cx="2247900" cy="0"/>
          </a:xfrm>
          <a:prstGeom prst="line">
            <a:avLst/>
          </a:prstGeom>
          <a:noFill/>
          <a:ln w="28575" cmpd="sng">
            <a:solidFill>
              <a:srgbClr val="FF0000"/>
            </a:solidFill>
            <a:round/>
          </a:ln>
        </p:spPr>
      </p:cxnSp>
      <p:sp>
        <p:nvSpPr>
          <p:cNvPr id="9" name="椭圆 8"/>
          <p:cNvSpPr/>
          <p:nvPr/>
        </p:nvSpPr>
        <p:spPr>
          <a:xfrm>
            <a:off x="5321300" y="5614354"/>
            <a:ext cx="976313" cy="4572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10" name="椭圆 9"/>
          <p:cNvSpPr/>
          <p:nvPr/>
        </p:nvSpPr>
        <p:spPr>
          <a:xfrm>
            <a:off x="1607576" y="5593715"/>
            <a:ext cx="1560513" cy="457200"/>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cxnSp>
        <p:nvCxnSpPr>
          <p:cNvPr id="11" name="直接连接符 10"/>
          <p:cNvCxnSpPr>
            <a:cxnSpLocks noChangeShapeType="1"/>
          </p:cNvCxnSpPr>
          <p:nvPr/>
        </p:nvCxnSpPr>
        <p:spPr bwMode="auto">
          <a:xfrm flipV="1">
            <a:off x="3822700" y="5958113"/>
            <a:ext cx="1498600" cy="9525"/>
          </a:xfrm>
          <a:prstGeom prst="line">
            <a:avLst/>
          </a:prstGeom>
          <a:noFill/>
          <a:ln w="28575">
            <a:solidFill>
              <a:srgbClr val="FF0000"/>
            </a:solidFill>
            <a:round/>
          </a:ln>
        </p:spPr>
      </p:cxnSp>
      <p:sp>
        <p:nvSpPr>
          <p:cNvPr id="12" name="矩形 11"/>
          <p:cNvSpPr>
            <a:spLocks noChangeArrowheads="1"/>
          </p:cNvSpPr>
          <p:nvPr/>
        </p:nvSpPr>
        <p:spPr bwMode="auto">
          <a:xfrm>
            <a:off x="3529573" y="2001899"/>
            <a:ext cx="5047615" cy="845185"/>
          </a:xfrm>
          <a:prstGeom prst="rect">
            <a:avLst/>
          </a:prstGeom>
          <a:solidFill>
            <a:srgbClr val="002060"/>
          </a:solidFill>
          <a:ln w="9525">
            <a:solidFill>
              <a:srgbClr val="FFFF00"/>
            </a:solidFill>
            <a:round/>
          </a:ln>
        </p:spPr>
        <p:txBody>
          <a:bodyPr wrap="square">
            <a:spAutoFit/>
          </a:bodyPr>
          <a:lstStyle/>
          <a:p>
            <a:pPr>
              <a:lnSpc>
                <a:spcPct val="150000"/>
              </a:lnSpc>
            </a:pPr>
            <a:endParaRPr lang="zh-CN" altLang="zh-CN" sz="1400">
              <a:solidFill>
                <a:srgbClr val="FFFF00"/>
              </a:solidFill>
              <a:latin typeface="黑体" panose="02010609060101010101" pitchFamily="49" charset="-122"/>
              <a:ea typeface="黑体" panose="02010609060101010101" pitchFamily="49" charset="-122"/>
            </a:endParaRPr>
          </a:p>
          <a:p>
            <a:pPr>
              <a:lnSpc>
                <a:spcPct val="150000"/>
              </a:lnSpc>
            </a:pPr>
            <a:endParaRPr lang="zh-CN" altLang="zh-CN" sz="1400">
              <a:solidFill>
                <a:srgbClr val="FFFF00"/>
              </a:solidFill>
              <a:latin typeface="黑体" panose="02010609060101010101" pitchFamily="49" charset="-122"/>
              <a:ea typeface="黑体" panose="02010609060101010101" pitchFamily="49" charset="-122"/>
            </a:endParaRPr>
          </a:p>
        </p:txBody>
      </p:sp>
      <p:sp>
        <p:nvSpPr>
          <p:cNvPr id="13" name="矩形 12"/>
          <p:cNvSpPr>
            <a:spLocks noChangeArrowheads="1"/>
          </p:cNvSpPr>
          <p:nvPr/>
        </p:nvSpPr>
        <p:spPr bwMode="auto">
          <a:xfrm>
            <a:off x="1852612" y="4316731"/>
            <a:ext cx="6272213" cy="844550"/>
          </a:xfrm>
          <a:prstGeom prst="rect">
            <a:avLst/>
          </a:prstGeom>
          <a:solidFill>
            <a:srgbClr val="002060"/>
          </a:solidFill>
          <a:ln w="9525">
            <a:solidFill>
              <a:srgbClr val="FFFF00"/>
            </a:solidFill>
            <a:round/>
          </a:ln>
        </p:spPr>
        <p:txBody>
          <a:bodyPr>
            <a:spAutoFit/>
          </a:bodyPr>
          <a:lstStyle/>
          <a:p>
            <a:pPr>
              <a:lnSpc>
                <a:spcPct val="150000"/>
              </a:lnSpc>
            </a:pPr>
            <a:r>
              <a:rPr lang="zh-CN" altLang="zh-CN" sz="1400">
                <a:solidFill>
                  <a:srgbClr val="FFFF00"/>
                </a:solidFill>
                <a:latin typeface="黑体" panose="02010609060101010101" pitchFamily="49" charset="-122"/>
                <a:ea typeface="黑体" panose="02010609060101010101" pitchFamily="49" charset="-122"/>
              </a:rPr>
              <a:t>政治运动：</a:t>
            </a:r>
          </a:p>
          <a:p>
            <a:pPr>
              <a:lnSpc>
                <a:spcPct val="150000"/>
              </a:lnSpc>
            </a:pPr>
            <a:r>
              <a:rPr lang="zh-CN" altLang="zh-CN" sz="1400">
                <a:solidFill>
                  <a:srgbClr val="FFFF00"/>
                </a:solidFill>
                <a:latin typeface="黑体" panose="02010609060101010101" pitchFamily="49" charset="-122"/>
                <a:ea typeface="黑体" panose="02010609060101010101" pitchFamily="49" charset="-122"/>
              </a:rPr>
              <a:t>背景：</a:t>
            </a:r>
          </a:p>
        </p:txBody>
      </p:sp>
      <p:sp>
        <p:nvSpPr>
          <p:cNvPr id="14" name="矩形 13"/>
          <p:cNvSpPr>
            <a:spLocks noChangeArrowheads="1"/>
          </p:cNvSpPr>
          <p:nvPr/>
        </p:nvSpPr>
        <p:spPr bwMode="auto">
          <a:xfrm>
            <a:off x="1351475" y="5897053"/>
            <a:ext cx="7829037" cy="1119089"/>
          </a:xfrm>
          <a:prstGeom prst="rect">
            <a:avLst/>
          </a:prstGeom>
          <a:solidFill>
            <a:srgbClr val="002060"/>
          </a:solidFill>
          <a:ln w="9525">
            <a:solidFill>
              <a:srgbClr val="FFFF00"/>
            </a:solidFill>
            <a:round/>
          </a:ln>
        </p:spPr>
        <p:txBody>
          <a:bodyPr wrap="square">
            <a:spAutoFit/>
          </a:bodyPr>
          <a:lstStyle/>
          <a:p>
            <a:pPr>
              <a:lnSpc>
                <a:spcPct val="100000"/>
              </a:lnSpc>
            </a:pPr>
            <a:r>
              <a:rPr lang="zh-CN" altLang="zh-CN" sz="1400" dirty="0">
                <a:solidFill>
                  <a:srgbClr val="FFFF00"/>
                </a:solidFill>
                <a:latin typeface="黑体" panose="02010609060101010101" pitchFamily="49" charset="-122"/>
                <a:ea typeface="黑体" panose="02010609060101010101" pitchFamily="49" charset="-122"/>
              </a:rPr>
              <a:t>条约：</a:t>
            </a:r>
          </a:p>
          <a:p>
            <a:pPr>
              <a:lnSpc>
                <a:spcPct val="150000"/>
              </a:lnSpc>
            </a:pPr>
            <a:r>
              <a:rPr lang="zh-CN" altLang="zh-CN" sz="1400" dirty="0">
                <a:solidFill>
                  <a:srgbClr val="FFFF00"/>
                </a:solidFill>
                <a:latin typeface="黑体" panose="02010609060101010101" pitchFamily="49" charset="-122"/>
                <a:ea typeface="黑体" panose="02010609060101010101" pitchFamily="49" charset="-122"/>
              </a:rPr>
              <a:t>理由：</a:t>
            </a:r>
          </a:p>
          <a:p>
            <a:pPr>
              <a:lnSpc>
                <a:spcPct val="150000"/>
              </a:lnSpc>
            </a:pPr>
            <a:endParaRPr lang="zh-CN" altLang="zh-CN" sz="1400" dirty="0">
              <a:solidFill>
                <a:srgbClr val="FFFF00"/>
              </a:solidFill>
              <a:latin typeface="黑体" panose="02010609060101010101" pitchFamily="49" charset="-122"/>
              <a:ea typeface="黑体" panose="02010609060101010101" pitchFamily="49" charset="-122"/>
            </a:endParaRPr>
          </a:p>
        </p:txBody>
      </p:sp>
      <p:sp>
        <p:nvSpPr>
          <p:cNvPr id="18" name="文本框 17"/>
          <p:cNvSpPr txBox="1">
            <a:spLocks noChangeArrowheads="1"/>
          </p:cNvSpPr>
          <p:nvPr/>
        </p:nvSpPr>
        <p:spPr bwMode="auto">
          <a:xfrm>
            <a:off x="2776061" y="4301332"/>
            <a:ext cx="2211387" cy="414338"/>
          </a:xfrm>
          <a:prstGeom prst="rect">
            <a:avLst/>
          </a:prstGeom>
          <a:noFill/>
          <a:ln w="9525">
            <a:noFill/>
            <a:miter lim="800000"/>
          </a:ln>
        </p:spPr>
        <p:txBody>
          <a:bodyPr>
            <a:spAutoFit/>
          </a:bodyPr>
          <a:lstStyle/>
          <a:p>
            <a:pPr>
              <a:lnSpc>
                <a:spcPct val="150000"/>
              </a:lnSpc>
            </a:pPr>
            <a:r>
              <a:rPr lang="zh-CN" altLang="zh-CN" sz="1400" dirty="0">
                <a:solidFill>
                  <a:srgbClr val="FFFF00"/>
                </a:solidFill>
                <a:latin typeface="黑体" panose="02010609060101010101" pitchFamily="49" charset="-122"/>
                <a:ea typeface="黑体" panose="02010609060101010101" pitchFamily="49" charset="-122"/>
              </a:rPr>
              <a:t>戊戌变法</a:t>
            </a:r>
            <a:endParaRPr lang="zh-CN" altLang="en-US" sz="1400" dirty="0"/>
          </a:p>
        </p:txBody>
      </p:sp>
      <p:sp>
        <p:nvSpPr>
          <p:cNvPr id="19" name="文本框 18"/>
          <p:cNvSpPr txBox="1">
            <a:spLocks noChangeArrowheads="1"/>
          </p:cNvSpPr>
          <p:nvPr/>
        </p:nvSpPr>
        <p:spPr bwMode="auto">
          <a:xfrm>
            <a:off x="2516029" y="4758374"/>
            <a:ext cx="5243512" cy="414337"/>
          </a:xfrm>
          <a:prstGeom prst="rect">
            <a:avLst/>
          </a:prstGeom>
          <a:noFill/>
          <a:ln w="9525">
            <a:noFill/>
            <a:miter lim="800000"/>
          </a:ln>
        </p:spPr>
        <p:txBody>
          <a:bodyPr>
            <a:spAutoFit/>
          </a:bodyPr>
          <a:lstStyle/>
          <a:p>
            <a:pPr>
              <a:lnSpc>
                <a:spcPct val="150000"/>
              </a:lnSpc>
            </a:pPr>
            <a:r>
              <a:rPr lang="zh-CN" altLang="zh-CN" sz="1400">
                <a:solidFill>
                  <a:srgbClr val="FFFF00"/>
                </a:solidFill>
                <a:latin typeface="黑体" panose="02010609060101010101" pitchFamily="49" charset="-122"/>
                <a:ea typeface="黑体" panose="02010609060101010101" pitchFamily="49" charset="-122"/>
              </a:rPr>
              <a:t>甲午战败，列强掀起瓜分中国的狂潮</a:t>
            </a:r>
            <a:endParaRPr lang="zh-CN" altLang="en-US" sz="1400"/>
          </a:p>
        </p:txBody>
      </p:sp>
      <p:sp>
        <p:nvSpPr>
          <p:cNvPr id="20" name="文本框 19"/>
          <p:cNvSpPr txBox="1">
            <a:spLocks noChangeArrowheads="1"/>
          </p:cNvSpPr>
          <p:nvPr/>
        </p:nvSpPr>
        <p:spPr bwMode="auto">
          <a:xfrm>
            <a:off x="1816809" y="5852054"/>
            <a:ext cx="1953258" cy="374654"/>
          </a:xfrm>
          <a:prstGeom prst="rect">
            <a:avLst/>
          </a:prstGeom>
          <a:noFill/>
          <a:ln w="9525">
            <a:noFill/>
            <a:miter lim="800000"/>
          </a:ln>
        </p:spPr>
        <p:txBody>
          <a:bodyPr wrap="square">
            <a:spAutoFit/>
          </a:bodyPr>
          <a:lstStyle/>
          <a:p>
            <a:pPr>
              <a:lnSpc>
                <a:spcPct val="150000"/>
              </a:lnSpc>
            </a:pPr>
            <a:r>
              <a:rPr lang="zh-CN" altLang="zh-CN" sz="1400" dirty="0">
                <a:solidFill>
                  <a:srgbClr val="FFFF00"/>
                </a:solidFill>
                <a:latin typeface="黑体" panose="02010609060101010101" pitchFamily="49" charset="-122"/>
                <a:ea typeface="黑体" panose="02010609060101010101" pitchFamily="49" charset="-122"/>
              </a:rPr>
              <a:t>《辛丑条约》</a:t>
            </a:r>
            <a:endParaRPr lang="zh-CN" altLang="en-US" sz="1400" dirty="0"/>
          </a:p>
        </p:txBody>
      </p:sp>
      <p:sp>
        <p:nvSpPr>
          <p:cNvPr id="21" name="文本框 20"/>
          <p:cNvSpPr txBox="1">
            <a:spLocks noChangeArrowheads="1"/>
          </p:cNvSpPr>
          <p:nvPr/>
        </p:nvSpPr>
        <p:spPr bwMode="auto">
          <a:xfrm>
            <a:off x="1852612" y="6158181"/>
            <a:ext cx="6877878" cy="688202"/>
          </a:xfrm>
          <a:prstGeom prst="rect">
            <a:avLst/>
          </a:prstGeom>
          <a:noFill/>
          <a:ln w="9525">
            <a:noFill/>
            <a:miter lim="800000"/>
          </a:ln>
        </p:spPr>
        <p:txBody>
          <a:bodyPr wrap="square">
            <a:spAutoFit/>
          </a:bodyPr>
          <a:lstStyle/>
          <a:p>
            <a:pPr>
              <a:lnSpc>
                <a:spcPct val="150000"/>
              </a:lnSpc>
            </a:pPr>
            <a:r>
              <a:rPr lang="zh-CN" altLang="zh-CN" sz="1400" dirty="0">
                <a:solidFill>
                  <a:srgbClr val="FFFF00"/>
                </a:solidFill>
                <a:latin typeface="黑体" panose="02010609060101010101" pitchFamily="49" charset="-122"/>
                <a:ea typeface="黑体" panose="02010609060101010101" pitchFamily="49" charset="-122"/>
              </a:rPr>
              <a:t>条约规定清政府保证严禁人民参加反帝活动，清政府沦为列强统治中国的工具，中国完全陷入半殖民地半封建社会的深渊。</a:t>
            </a:r>
          </a:p>
        </p:txBody>
      </p:sp>
      <p:sp>
        <p:nvSpPr>
          <p:cNvPr id="2" name="文本框 1"/>
          <p:cNvSpPr txBox="1"/>
          <p:nvPr/>
        </p:nvSpPr>
        <p:spPr>
          <a:xfrm>
            <a:off x="3535984" y="1981517"/>
            <a:ext cx="1129665" cy="273685"/>
          </a:xfrm>
          <a:prstGeom prst="rect">
            <a:avLst/>
          </a:prstGeom>
          <a:noFill/>
        </p:spPr>
        <p:txBody>
          <a:bodyPr wrap="square" rtlCol="0">
            <a:spAutoFit/>
          </a:bodyPr>
          <a:lstStyle/>
          <a:p>
            <a:r>
              <a:rPr lang="zh-CN" altLang="en-US" sz="1400" dirty="0">
                <a:solidFill>
                  <a:srgbClr val="FFFF00"/>
                </a:solidFill>
                <a:latin typeface="黑体" panose="02010609060101010101" pitchFamily="49" charset="-122"/>
                <a:ea typeface="黑体" panose="02010609060101010101" pitchFamily="49" charset="-122"/>
              </a:rPr>
              <a:t>运动：</a:t>
            </a:r>
          </a:p>
        </p:txBody>
      </p:sp>
      <p:sp>
        <p:nvSpPr>
          <p:cNvPr id="15" name="文本框 14"/>
          <p:cNvSpPr txBox="1"/>
          <p:nvPr/>
        </p:nvSpPr>
        <p:spPr>
          <a:xfrm>
            <a:off x="4184807" y="2013032"/>
            <a:ext cx="1652905" cy="273685"/>
          </a:xfrm>
          <a:prstGeom prst="rect">
            <a:avLst/>
          </a:prstGeom>
          <a:noFill/>
        </p:spPr>
        <p:txBody>
          <a:bodyPr wrap="square" rtlCol="0">
            <a:spAutoFit/>
          </a:bodyPr>
          <a:lstStyle/>
          <a:p>
            <a:r>
              <a:rPr lang="zh-CN" altLang="en-US" sz="1400" dirty="0">
                <a:solidFill>
                  <a:srgbClr val="FFFF00"/>
                </a:solidFill>
                <a:latin typeface="黑体" panose="02010609060101010101" pitchFamily="49" charset="-122"/>
                <a:ea typeface="黑体" panose="02010609060101010101" pitchFamily="49" charset="-122"/>
              </a:rPr>
              <a:t>洋务运动</a:t>
            </a:r>
          </a:p>
        </p:txBody>
      </p:sp>
      <p:sp>
        <p:nvSpPr>
          <p:cNvPr id="22" name="文本框 21"/>
          <p:cNvSpPr txBox="1"/>
          <p:nvPr/>
        </p:nvSpPr>
        <p:spPr>
          <a:xfrm>
            <a:off x="3555558" y="2240279"/>
            <a:ext cx="1109980" cy="273685"/>
          </a:xfrm>
          <a:prstGeom prst="rect">
            <a:avLst/>
          </a:prstGeom>
          <a:noFill/>
        </p:spPr>
        <p:txBody>
          <a:bodyPr wrap="square" rtlCol="0">
            <a:spAutoFit/>
          </a:bodyPr>
          <a:lstStyle/>
          <a:p>
            <a:r>
              <a:rPr lang="zh-CN" altLang="en-US" sz="1400" dirty="0">
                <a:solidFill>
                  <a:srgbClr val="FFFF00"/>
                </a:solidFill>
                <a:latin typeface="黑体" panose="02010609060101010101" pitchFamily="49" charset="-122"/>
                <a:ea typeface="黑体" panose="02010609060101010101" pitchFamily="49" charset="-122"/>
              </a:rPr>
              <a:t>理解：</a:t>
            </a:r>
          </a:p>
        </p:txBody>
      </p:sp>
      <p:sp>
        <p:nvSpPr>
          <p:cNvPr id="23" name="文本框 22"/>
          <p:cNvSpPr txBox="1"/>
          <p:nvPr/>
        </p:nvSpPr>
        <p:spPr>
          <a:xfrm>
            <a:off x="4184807" y="2236788"/>
            <a:ext cx="3415030" cy="273685"/>
          </a:xfrm>
          <a:prstGeom prst="rect">
            <a:avLst/>
          </a:prstGeom>
          <a:noFill/>
        </p:spPr>
        <p:txBody>
          <a:bodyPr wrap="square" rtlCol="0">
            <a:spAutoFit/>
          </a:bodyPr>
          <a:lstStyle/>
          <a:p>
            <a:r>
              <a:rPr lang="ko-KR" altLang="en-US" sz="1400" dirty="0">
                <a:solidFill>
                  <a:srgbClr val="FFFF00"/>
                </a:solidFill>
                <a:latin typeface="黑体" panose="02010609060101010101" pitchFamily="49" charset="-122"/>
                <a:ea typeface="黑体" panose="02010609060101010101" pitchFamily="49" charset="-122"/>
                <a:sym typeface="+mn-ea"/>
              </a:rPr>
              <a:t>利用西方先进技术，维护清朝统治</a:t>
            </a:r>
          </a:p>
        </p:txBody>
      </p:sp>
      <p:sp>
        <p:nvSpPr>
          <p:cNvPr id="24" name="文本框 23"/>
          <p:cNvSpPr txBox="1"/>
          <p:nvPr/>
        </p:nvSpPr>
        <p:spPr>
          <a:xfrm>
            <a:off x="3555558" y="2461823"/>
            <a:ext cx="606425" cy="273685"/>
          </a:xfrm>
          <a:prstGeom prst="rect">
            <a:avLst/>
          </a:prstGeom>
          <a:noFill/>
        </p:spPr>
        <p:txBody>
          <a:bodyPr wrap="square" rtlCol="0">
            <a:spAutoFit/>
          </a:bodyPr>
          <a:lstStyle/>
          <a:p>
            <a:r>
              <a:rPr lang="zh-CN" altLang="en-US" sz="1400" dirty="0">
                <a:solidFill>
                  <a:srgbClr val="FFFF00"/>
                </a:solidFill>
                <a:latin typeface="黑体" panose="02010609060101010101" pitchFamily="49" charset="-122"/>
                <a:ea typeface="黑体" panose="02010609060101010101" pitchFamily="49" charset="-122"/>
              </a:rPr>
              <a:t>性质：</a:t>
            </a:r>
          </a:p>
        </p:txBody>
      </p:sp>
      <p:sp>
        <p:nvSpPr>
          <p:cNvPr id="25" name="文本框 24"/>
          <p:cNvSpPr txBox="1"/>
          <p:nvPr/>
        </p:nvSpPr>
        <p:spPr>
          <a:xfrm>
            <a:off x="4175960" y="2454592"/>
            <a:ext cx="2777490" cy="306705"/>
          </a:xfrm>
          <a:prstGeom prst="rect">
            <a:avLst/>
          </a:prstGeom>
          <a:noFill/>
        </p:spPr>
        <p:txBody>
          <a:bodyPr wrap="square" rtlCol="0">
            <a:spAutoFit/>
          </a:bodyPr>
          <a:lstStyle/>
          <a:p>
            <a:pPr>
              <a:lnSpc>
                <a:spcPct val="100000"/>
              </a:lnSpc>
              <a:spcBef>
                <a:spcPct val="0"/>
              </a:spcBef>
            </a:pPr>
            <a:r>
              <a:rPr lang="ko-KR" altLang="en-US" sz="1400" dirty="0">
                <a:solidFill>
                  <a:srgbClr val="FFFF00"/>
                </a:solidFill>
                <a:latin typeface="黑体" panose="02010609060101010101" pitchFamily="49" charset="-122"/>
                <a:ea typeface="黑体" panose="02010609060101010101" pitchFamily="49" charset="-122"/>
                <a:sym typeface="+mn-ea"/>
              </a:rPr>
              <a:t>一场失败的统治者的自救运动</a:t>
            </a:r>
          </a:p>
        </p:txBody>
      </p:sp>
      <p:cxnSp>
        <p:nvCxnSpPr>
          <p:cNvPr id="26" name="直接连接符 25"/>
          <p:cNvCxnSpPr>
            <a:cxnSpLocks noChangeShapeType="1"/>
          </p:cNvCxnSpPr>
          <p:nvPr/>
        </p:nvCxnSpPr>
        <p:spPr bwMode="auto">
          <a:xfrm flipV="1">
            <a:off x="572979" y="3464343"/>
            <a:ext cx="6711950" cy="45085"/>
          </a:xfrm>
          <a:prstGeom prst="line">
            <a:avLst/>
          </a:prstGeom>
          <a:noFill/>
          <a:ln w="28575" cmpd="sng">
            <a:solidFill>
              <a:srgbClr val="FF0000"/>
            </a:solidFill>
            <a:round/>
          </a:ln>
        </p:spPr>
      </p:cxnSp>
      <p:sp>
        <p:nvSpPr>
          <p:cNvPr id="16" name="文本框 15"/>
          <p:cNvSpPr txBox="1"/>
          <p:nvPr/>
        </p:nvSpPr>
        <p:spPr>
          <a:xfrm>
            <a:off x="4770755" y="78740"/>
            <a:ext cx="3277870" cy="352425"/>
          </a:xfrm>
          <a:prstGeom prst="rect">
            <a:avLst/>
          </a:prstGeom>
          <a:solidFill>
            <a:schemeClr val="bg1"/>
          </a:solidFill>
        </p:spPr>
        <p:txBody>
          <a:bodyPr wrap="square" rtlCol="0">
            <a:spAutoFit/>
          </a:bodyPr>
          <a:lstStyle/>
          <a:p>
            <a:r>
              <a:rPr lang="zh-CN" altLang="en-US">
                <a:latin typeface="黑体" panose="02010609060101010101" pitchFamily="49" charset="-122"/>
                <a:ea typeface="黑体" panose="02010609060101010101" pitchFamily="49" charset="-122"/>
                <a:cs typeface="黑体" panose="02010609060101010101" pitchFamily="49" charset="-122"/>
              </a:rPr>
              <a:t>请同学们用</a:t>
            </a:r>
            <a:r>
              <a:rPr lang="en-US" altLang="zh-CN">
                <a:latin typeface="黑体" panose="02010609060101010101" pitchFamily="49" charset="-122"/>
                <a:ea typeface="黑体" panose="02010609060101010101" pitchFamily="49" charset="-122"/>
                <a:cs typeface="黑体" panose="02010609060101010101" pitchFamily="49" charset="-122"/>
              </a:rPr>
              <a:t>6</a:t>
            </a:r>
            <a:r>
              <a:rPr lang="zh-CN" altLang="en-US">
                <a:latin typeface="黑体" panose="02010609060101010101" pitchFamily="49" charset="-122"/>
                <a:ea typeface="黑体" panose="02010609060101010101" pitchFamily="49" charset="-122"/>
                <a:cs typeface="黑体" panose="02010609060101010101" pitchFamily="49" charset="-122"/>
              </a:rPr>
              <a:t>分钟完成下题</a:t>
            </a:r>
          </a:p>
        </p:txBody>
      </p:sp>
      <p:sp>
        <p:nvSpPr>
          <p:cNvPr id="17" name="椭圆 16"/>
          <p:cNvSpPr/>
          <p:nvPr/>
        </p:nvSpPr>
        <p:spPr>
          <a:xfrm>
            <a:off x="2086610" y="3484541"/>
            <a:ext cx="779145" cy="313055"/>
          </a:xfrm>
          <a:prstGeom prst="ellipse">
            <a:avLst/>
          </a:prstGeom>
          <a:noFill/>
          <a:ln w="19050" cap="flat" cmpd="sng" algn="ctr">
            <a:solidFill>
              <a:srgbClr val="FF0000"/>
            </a:solidFill>
            <a:prstDash val="solid"/>
            <a:round/>
            <a:headEnd type="none" w="med" len="med"/>
            <a:tailEnd type="none" w="med" len="med"/>
          </a:ln>
        </p:spPr>
        <p:txBody>
          <a:bodyPr/>
          <a:lstStyle/>
          <a:p>
            <a:pPr algn="ctr">
              <a:buFontTx/>
              <a:buNone/>
            </a:pPr>
            <a:endParaRPr kumimoji="1" lang="zh-CN" altLang="en-US" noProof="1">
              <a:effectLst>
                <a:outerShdw blurRad="38100" dist="38100" dir="2700000" algn="tl">
                  <a:srgbClr val="000000">
                    <a:alpha val="43137"/>
                  </a:srgbClr>
                </a:outerShdw>
              </a:effectLst>
            </a:endParaRPr>
          </a:p>
        </p:txBody>
      </p:sp>
      <p:sp>
        <p:nvSpPr>
          <p:cNvPr id="22532" name="Text Box -1020"/>
          <p:cNvSpPr txBox="1"/>
          <p:nvPr/>
        </p:nvSpPr>
        <p:spPr>
          <a:xfrm>
            <a:off x="4313487" y="417087"/>
            <a:ext cx="4765675" cy="2861310"/>
          </a:xfrm>
          <a:prstGeom prst="rect">
            <a:avLst/>
          </a:prstGeom>
          <a:solidFill>
            <a:schemeClr val="bg2"/>
          </a:solidFill>
          <a:ln w="9525">
            <a:noFill/>
          </a:ln>
        </p:spPr>
        <p:txBody>
          <a:bodyPr wrap="square">
            <a:spAutoFit/>
          </a:bodyPr>
          <a:lstStyle/>
          <a:p>
            <a:pPr>
              <a:lnSpc>
                <a:spcPct val="100000"/>
              </a:lnSpc>
              <a:spcBef>
                <a:spcPct val="0"/>
              </a:spcBef>
            </a:pP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r>
              <a:rPr lang="ko-KR" altLang="en-US" dirty="0">
                <a:solidFill>
                  <a:srgbClr val="FFFF00"/>
                </a:solidFill>
                <a:latin typeface="黑体" panose="02010609060101010101" pitchFamily="49" charset="-122"/>
                <a:ea typeface="黑体" panose="02010609060101010101" pitchFamily="49" charset="-122"/>
              </a:rPr>
              <a:t>1带着问题看材料，提取材料里关键信息</a:t>
            </a:r>
          </a:p>
          <a:p>
            <a:pPr>
              <a:lnSpc>
                <a:spcPct val="100000"/>
              </a:lnSpc>
              <a:spcBef>
                <a:spcPct val="0"/>
              </a:spcBef>
            </a:pP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r>
              <a:rPr lang="ko-KR" altLang="en-US" dirty="0">
                <a:solidFill>
                  <a:srgbClr val="FFFF00"/>
                </a:solidFill>
                <a:latin typeface="黑体" panose="02010609060101010101" pitchFamily="49" charset="-122"/>
                <a:ea typeface="黑体" panose="02010609060101010101" pitchFamily="49" charset="-122"/>
              </a:rPr>
              <a:t>2划出关键词，明确答什么。限定词，明确怎么答</a:t>
            </a:r>
          </a:p>
          <a:p>
            <a:pPr>
              <a:lnSpc>
                <a:spcPct val="100000"/>
              </a:lnSpc>
              <a:spcBef>
                <a:spcPct val="0"/>
              </a:spcBef>
            </a:pP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r>
              <a:rPr lang="ko-KR" altLang="en-US" dirty="0">
                <a:solidFill>
                  <a:srgbClr val="FFFF00"/>
                </a:solidFill>
                <a:latin typeface="黑体" panose="02010609060101010101" pitchFamily="49" charset="-122"/>
                <a:ea typeface="黑体" panose="02010609060101010101" pitchFamily="49" charset="-122"/>
              </a:rPr>
              <a:t>3段落化答题，书写工整</a:t>
            </a:r>
          </a:p>
          <a:p>
            <a:pPr>
              <a:lnSpc>
                <a:spcPct val="100000"/>
              </a:lnSpc>
              <a:spcBef>
                <a:spcPct val="0"/>
              </a:spcBef>
            </a:pPr>
            <a:endParaRPr lang="ko-KR" altLang="en-US" dirty="0">
              <a:solidFill>
                <a:srgbClr val="FFFF00"/>
              </a:solidFill>
              <a:latin typeface="黑体" panose="02010609060101010101" pitchFamily="49" charset="-122"/>
              <a:ea typeface="黑体" panose="02010609060101010101" pitchFamily="49" charset="-122"/>
            </a:endParaRPr>
          </a:p>
          <a:p>
            <a:pPr>
              <a:lnSpc>
                <a:spcPct val="100000"/>
              </a:lnSpc>
              <a:spcBef>
                <a:spcPct val="0"/>
              </a:spcBef>
            </a:pPr>
            <a:r>
              <a:rPr lang="ko-KR" altLang="en-US" dirty="0">
                <a:solidFill>
                  <a:srgbClr val="FFFF00"/>
                </a:solidFill>
                <a:latin typeface="黑体" panose="02010609060101010101" pitchFamily="49" charset="-122"/>
                <a:ea typeface="黑体" panose="02010609060101010101" pitchFamily="49" charset="-122"/>
              </a:rPr>
              <a:t>4关键是基础知识的熟练背诵掌握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blinds(horizontal)">
                                      <p:cBhvr>
                                        <p:cTn id="7" dur="500"/>
                                        <p:tgtEl>
                                          <p:spTgt spid="22532"/>
                                        </p:tgtEl>
                                      </p:cBhvr>
                                    </p:animEffect>
                                  </p:childTnLst>
                                  <p:subTnLst>
                                    <p:set>
                                      <p:cBhvr override="childStyle">
                                        <p:cTn dur="65" fill="hold" display="1" masterRel="nextClick" afterEffect="1"/>
                                        <p:tgtEl>
                                          <p:spTgt spid="2253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ppt_x"/>
                                          </p:val>
                                        </p:tav>
                                        <p:tav tm="100000">
                                          <p:val>
                                            <p:strVal val="#ppt_x"/>
                                          </p:val>
                                        </p:tav>
                                      </p:tavLst>
                                    </p:anim>
                                    <p:anim calcmode="lin" valueType="num">
                                      <p:cBhvr additive="base">
                                        <p:cTn id="7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anim calcmode="lin" valueType="num">
                                      <p:cBhvr additive="base">
                                        <p:cTn id="78" dur="500" fill="hold"/>
                                        <p:tgtEl>
                                          <p:spTgt spid="8"/>
                                        </p:tgtEl>
                                        <p:attrNameLst>
                                          <p:attrName>ppt_x</p:attrName>
                                        </p:attrNameLst>
                                      </p:cBhvr>
                                      <p:tavLst>
                                        <p:tav tm="0">
                                          <p:val>
                                            <p:strVal val="#ppt_x"/>
                                          </p:val>
                                        </p:tav>
                                        <p:tav tm="100000">
                                          <p:val>
                                            <p:strVal val="#ppt_x"/>
                                          </p:val>
                                        </p:tav>
                                      </p:tavLst>
                                    </p:anim>
                                    <p:anim calcmode="lin" valueType="num">
                                      <p:cBhvr additive="base">
                                        <p:cTn id="7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additive="base">
                                        <p:cTn id="84" dur="500" fill="hold"/>
                                        <p:tgtEl>
                                          <p:spTgt spid="26"/>
                                        </p:tgtEl>
                                        <p:attrNameLst>
                                          <p:attrName>ppt_x</p:attrName>
                                        </p:attrNameLst>
                                      </p:cBhvr>
                                      <p:tavLst>
                                        <p:tav tm="0">
                                          <p:val>
                                            <p:strVal val="#ppt_x"/>
                                          </p:val>
                                        </p:tav>
                                        <p:tav tm="100000">
                                          <p:val>
                                            <p:strVal val="#ppt_x"/>
                                          </p:val>
                                        </p:tav>
                                      </p:tavLst>
                                    </p:anim>
                                    <p:anim calcmode="lin" valueType="num">
                                      <p:cBhvr additive="base">
                                        <p:cTn id="8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anim calcmode="lin" valueType="num">
                                      <p:cBhvr additive="base">
                                        <p:cTn id="94" dur="500" fill="hold"/>
                                        <p:tgtEl>
                                          <p:spTgt spid="18"/>
                                        </p:tgtEl>
                                        <p:attrNameLst>
                                          <p:attrName>ppt_x</p:attrName>
                                        </p:attrNameLst>
                                      </p:cBhvr>
                                      <p:tavLst>
                                        <p:tav tm="0">
                                          <p:val>
                                            <p:strVal val="#ppt_x"/>
                                          </p:val>
                                        </p:tav>
                                        <p:tav tm="100000">
                                          <p:val>
                                            <p:strVal val="#ppt_x"/>
                                          </p:val>
                                        </p:tav>
                                      </p:tavLst>
                                    </p:anim>
                                    <p:anim calcmode="lin" valueType="num">
                                      <p:cBhvr additive="base">
                                        <p:cTn id="9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 calcmode="lin" valueType="num">
                                      <p:cBhvr additive="base">
                                        <p:cTn id="100" dur="500" fill="hold"/>
                                        <p:tgtEl>
                                          <p:spTgt spid="19"/>
                                        </p:tgtEl>
                                        <p:attrNameLst>
                                          <p:attrName>ppt_x</p:attrName>
                                        </p:attrNameLst>
                                      </p:cBhvr>
                                      <p:tavLst>
                                        <p:tav tm="0">
                                          <p:val>
                                            <p:strVal val="#ppt_x"/>
                                          </p:val>
                                        </p:tav>
                                        <p:tav tm="100000">
                                          <p:val>
                                            <p:strVal val="#ppt_x"/>
                                          </p:val>
                                        </p:tav>
                                      </p:tavLst>
                                    </p:anim>
                                    <p:anim calcmode="lin" valueType="num">
                                      <p:cBhvr additive="base">
                                        <p:cTn id="10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10"/>
                                        </p:tgtEl>
                                        <p:attrNameLst>
                                          <p:attrName>style.visibility</p:attrName>
                                        </p:attrNameLst>
                                      </p:cBhvr>
                                      <p:to>
                                        <p:strVal val="visible"/>
                                      </p:to>
                                    </p:set>
                                    <p:anim calcmode="lin" valueType="num">
                                      <p:cBhvr additive="base">
                                        <p:cTn id="106" dur="500" fill="hold"/>
                                        <p:tgtEl>
                                          <p:spTgt spid="10"/>
                                        </p:tgtEl>
                                        <p:attrNameLst>
                                          <p:attrName>ppt_x</p:attrName>
                                        </p:attrNameLst>
                                      </p:cBhvr>
                                      <p:tavLst>
                                        <p:tav tm="0">
                                          <p:val>
                                            <p:strVal val="#ppt_x"/>
                                          </p:val>
                                        </p:tav>
                                        <p:tav tm="100000">
                                          <p:val>
                                            <p:strVal val="#ppt_x"/>
                                          </p:val>
                                        </p:tav>
                                      </p:tavLst>
                                    </p:anim>
                                    <p:anim calcmode="lin" valueType="num">
                                      <p:cBhvr additive="base">
                                        <p:cTn id="10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additive="base">
                                        <p:cTn id="116" dur="500" fill="hold"/>
                                        <p:tgtEl>
                                          <p:spTgt spid="14"/>
                                        </p:tgtEl>
                                        <p:attrNameLst>
                                          <p:attrName>ppt_x</p:attrName>
                                        </p:attrNameLst>
                                      </p:cBhvr>
                                      <p:tavLst>
                                        <p:tav tm="0">
                                          <p:val>
                                            <p:strVal val="#ppt_x"/>
                                          </p:val>
                                        </p:tav>
                                        <p:tav tm="100000">
                                          <p:val>
                                            <p:strVal val="#ppt_x"/>
                                          </p:val>
                                        </p:tav>
                                      </p:tavLst>
                                    </p:anim>
                                    <p:anim calcmode="lin" valueType="num">
                                      <p:cBhvr additive="base">
                                        <p:cTn id="117" dur="500" fill="hold"/>
                                        <p:tgtEl>
                                          <p:spTgt spid="1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20"/>
                                        </p:tgtEl>
                                        <p:attrNameLst>
                                          <p:attrName>style.visibility</p:attrName>
                                        </p:attrNameLst>
                                      </p:cBhvr>
                                      <p:to>
                                        <p:strVal val="visible"/>
                                      </p:to>
                                    </p:set>
                                    <p:anim calcmode="lin" valueType="num">
                                      <p:cBhvr additive="base">
                                        <p:cTn id="120" dur="500" fill="hold"/>
                                        <p:tgtEl>
                                          <p:spTgt spid="20"/>
                                        </p:tgtEl>
                                        <p:attrNameLst>
                                          <p:attrName>ppt_x</p:attrName>
                                        </p:attrNameLst>
                                      </p:cBhvr>
                                      <p:tavLst>
                                        <p:tav tm="0">
                                          <p:val>
                                            <p:strVal val="#ppt_x"/>
                                          </p:val>
                                        </p:tav>
                                        <p:tav tm="100000">
                                          <p:val>
                                            <p:strVal val="#ppt_x"/>
                                          </p:val>
                                        </p:tav>
                                      </p:tavLst>
                                    </p:anim>
                                    <p:anim calcmode="lin" valueType="num">
                                      <p:cBhvr additive="base">
                                        <p:cTn id="1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11"/>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21"/>
                                        </p:tgtEl>
                                        <p:attrNameLst>
                                          <p:attrName>style.visibility</p:attrName>
                                        </p:attrNameLst>
                                      </p:cBhvr>
                                      <p:to>
                                        <p:strVal val="visible"/>
                                      </p:to>
                                    </p:set>
                                    <p:anim calcmode="lin" valueType="num">
                                      <p:cBhvr additive="base">
                                        <p:cTn id="130" dur="500" fill="hold"/>
                                        <p:tgtEl>
                                          <p:spTgt spid="21"/>
                                        </p:tgtEl>
                                        <p:attrNameLst>
                                          <p:attrName>ppt_x</p:attrName>
                                        </p:attrNameLst>
                                      </p:cBhvr>
                                      <p:tavLst>
                                        <p:tav tm="0">
                                          <p:val>
                                            <p:strVal val="#ppt_x"/>
                                          </p:val>
                                        </p:tav>
                                        <p:tav tm="100000">
                                          <p:val>
                                            <p:strVal val="#ppt_x"/>
                                          </p:val>
                                        </p:tav>
                                      </p:tavLst>
                                    </p:anim>
                                    <p:anim calcmode="lin" valueType="num">
                                      <p:cBhvr additive="base">
                                        <p:cTn id="13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9" grpId="0" bldLvl="0" animBg="1"/>
      <p:bldP spid="10" grpId="0" bldLvl="0" animBg="1"/>
      <p:bldP spid="12" grpId="0" bldLvl="0" animBg="1"/>
      <p:bldP spid="13" grpId="0" bldLvl="0" animBg="1"/>
      <p:bldP spid="14" grpId="0" bldLvl="0" animBg="1"/>
      <p:bldP spid="18" grpId="0"/>
      <p:bldP spid="19" grpId="0"/>
      <p:bldP spid="20" grpId="0"/>
      <p:bldP spid="21" grpId="0"/>
      <p:bldP spid="2" grpId="0"/>
      <p:bldP spid="15" grpId="0"/>
      <p:bldP spid="22" grpId="0"/>
      <p:bldP spid="23" grpId="0"/>
      <p:bldP spid="24" grpId="0"/>
      <p:bldP spid="25" grpId="0"/>
      <p:bldP spid="17" grpId="0" bldLvl="0" animBg="1"/>
      <p:bldP spid="225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solidFill>
          <a:schemeClr val="tx2"/>
        </a:solidFill>
        <a:effectLst/>
      </p:bgPr>
    </p:bg>
    <p:spTree>
      <p:nvGrpSpPr>
        <p:cNvPr id="1" name=""/>
        <p:cNvGrpSpPr/>
        <p:nvPr/>
      </p:nvGrpSpPr>
      <p:grpSpPr>
        <a:xfrm>
          <a:off x="0" y="0"/>
          <a:ext cx="0" cy="0"/>
          <a:chOff x="0" y="0"/>
          <a:chExt cx="0" cy="0"/>
        </a:xfrm>
      </p:grpSpPr>
      <p:pic>
        <p:nvPicPr>
          <p:cNvPr id="28674" name="Picture 2" descr="学科网(www.zxxk.com)--国内最大的教育资源门户，提供试卷、教案、课件、论文、素材及各类教学资源下载，还有大量而丰富的教学相关资讯！"/>
          <p:cNvPicPr>
            <a:picLocks noChangeAspect="1" noChangeArrowheads="1"/>
          </p:cNvPicPr>
          <p:nvPr/>
        </p:nvPicPr>
        <p:blipFill>
          <a:blip r:embed="rId6"/>
          <a:srcRect/>
          <a:stretch>
            <a:fillRect/>
          </a:stretch>
        </p:blipFill>
        <p:spPr bwMode="auto">
          <a:xfrm>
            <a:off x="0" y="457200"/>
            <a:ext cx="28575" cy="19050"/>
          </a:xfrm>
          <a:prstGeom prst="rect">
            <a:avLst/>
          </a:prstGeom>
          <a:noFill/>
          <a:ln w="9525">
            <a:noFill/>
            <a:miter lim="800000"/>
            <a:headEnd/>
            <a:tailEnd/>
          </a:ln>
        </p:spPr>
      </p:pic>
      <p:pic>
        <p:nvPicPr>
          <p:cNvPr id="28675" name="Picture 1" descr="学科网(www.zxxk.com)--国内最大的教育资源门户，提供试卷、教案、课件、论文、素材及各类教学资源下载，还有大量而丰富的教学相关资讯！"/>
          <p:cNvPicPr>
            <a:picLocks noChangeAspect="1" noChangeArrowheads="1"/>
          </p:cNvPicPr>
          <p:nvPr/>
        </p:nvPicPr>
        <p:blipFill>
          <a:blip r:embed="rId6"/>
          <a:srcRect/>
          <a:stretch>
            <a:fillRect/>
          </a:stretch>
        </p:blipFill>
        <p:spPr bwMode="auto">
          <a:xfrm>
            <a:off x="0" y="476250"/>
            <a:ext cx="28575" cy="19050"/>
          </a:xfrm>
          <a:prstGeom prst="rect">
            <a:avLst/>
          </a:prstGeom>
          <a:noFill/>
          <a:ln w="9525">
            <a:noFill/>
            <a:miter lim="800000"/>
            <a:headEnd/>
            <a:tailEnd/>
          </a:ln>
        </p:spPr>
      </p:pic>
      <p:grpSp>
        <p:nvGrpSpPr>
          <p:cNvPr id="28676" name="组合 34"/>
          <p:cNvGrpSpPr/>
          <p:nvPr/>
        </p:nvGrpSpPr>
        <p:grpSpPr bwMode="auto">
          <a:xfrm>
            <a:off x="9305925" y="1101725"/>
            <a:ext cx="39060438" cy="5094288"/>
            <a:chOff x="150" y="1180"/>
            <a:chExt cx="61513" cy="8024"/>
          </a:xfrm>
        </p:grpSpPr>
        <p:grpSp>
          <p:nvGrpSpPr>
            <p:cNvPr id="28677" name="组合 4"/>
            <p:cNvGrpSpPr/>
            <p:nvPr/>
          </p:nvGrpSpPr>
          <p:grpSpPr bwMode="auto">
            <a:xfrm>
              <a:off x="150" y="1388"/>
              <a:ext cx="5232" cy="7815"/>
              <a:chOff x="150" y="1388"/>
              <a:chExt cx="5232" cy="7815"/>
            </a:xfrm>
          </p:grpSpPr>
          <p:pic>
            <p:nvPicPr>
              <p:cNvPr id="28678" name="Picture 6" descr="C:\Users\Administrator\Desktop\0312_339847.jpg"/>
              <p:cNvPicPr>
                <a:picLocks noChangeAspect="1" noChangeArrowheads="1"/>
              </p:cNvPicPr>
              <p:nvPr/>
            </p:nvPicPr>
            <p:blipFill>
              <a:blip r:embed="rId7"/>
              <a:srcRect/>
              <a:stretch>
                <a:fillRect/>
              </a:stretch>
            </p:blipFill>
            <p:spPr bwMode="auto">
              <a:xfrm>
                <a:off x="150" y="1388"/>
                <a:ext cx="5232" cy="6508"/>
              </a:xfrm>
              <a:prstGeom prst="rect">
                <a:avLst/>
              </a:prstGeom>
              <a:noFill/>
              <a:ln w="9525">
                <a:noFill/>
                <a:miter lim="800000"/>
                <a:headEnd/>
                <a:tailEnd/>
              </a:ln>
            </p:spPr>
          </p:pic>
          <p:sp>
            <p:nvSpPr>
              <p:cNvPr id="28679" name="文本框 3"/>
              <p:cNvSpPr txBox="1">
                <a:spLocks noChangeArrowheads="1"/>
              </p:cNvSpPr>
              <p:nvPr/>
            </p:nvSpPr>
            <p:spPr bwMode="auto">
              <a:xfrm>
                <a:off x="1125" y="8319"/>
                <a:ext cx="4257" cy="885"/>
              </a:xfrm>
              <a:prstGeom prst="rect">
                <a:avLst/>
              </a:prstGeom>
              <a:noFill/>
              <a:ln w="9525">
                <a:noFill/>
                <a:miter lim="800000"/>
              </a:ln>
            </p:spPr>
            <p:txBody>
              <a:bodyPr>
                <a:spAutoFit/>
              </a:bodyPr>
              <a:lstStyle/>
              <a:p>
                <a:r>
                  <a:rPr lang="zh-CN" altLang="en-US" sz="3600">
                    <a:solidFill>
                      <a:srgbClr val="FFFF00"/>
                    </a:solidFill>
                    <a:latin typeface="黑体" panose="02010609060101010101" pitchFamily="49" charset="-122"/>
                    <a:ea typeface="黑体" panose="02010609060101010101" pitchFamily="49" charset="-122"/>
                  </a:rPr>
                  <a:t>奕䜣</a:t>
                </a:r>
              </a:p>
            </p:txBody>
          </p:sp>
        </p:grpSp>
        <p:grpSp>
          <p:nvGrpSpPr>
            <p:cNvPr id="28680" name="组合 16"/>
            <p:cNvGrpSpPr/>
            <p:nvPr/>
          </p:nvGrpSpPr>
          <p:grpSpPr bwMode="auto">
            <a:xfrm>
              <a:off x="5382" y="1388"/>
              <a:ext cx="4714" cy="7815"/>
              <a:chOff x="5382" y="1388"/>
              <a:chExt cx="4714" cy="7815"/>
            </a:xfrm>
          </p:grpSpPr>
          <p:pic>
            <p:nvPicPr>
              <p:cNvPr id="28681" name="Picture 3" descr="C:\Users\Administrator\Desktop\W020141103295202470572.jpg"/>
              <p:cNvPicPr>
                <a:picLocks noChangeAspect="1" noChangeArrowheads="1"/>
              </p:cNvPicPr>
              <p:nvPr/>
            </p:nvPicPr>
            <p:blipFill>
              <a:blip r:embed="rId8"/>
              <a:srcRect/>
              <a:stretch>
                <a:fillRect/>
              </a:stretch>
            </p:blipFill>
            <p:spPr bwMode="auto">
              <a:xfrm>
                <a:off x="5382" y="1388"/>
                <a:ext cx="4715" cy="6508"/>
              </a:xfrm>
              <a:prstGeom prst="rect">
                <a:avLst/>
              </a:prstGeom>
              <a:noFill/>
              <a:ln w="9525">
                <a:noFill/>
                <a:miter lim="800000"/>
                <a:headEnd/>
                <a:tailEnd/>
              </a:ln>
            </p:spPr>
          </p:pic>
          <p:sp>
            <p:nvSpPr>
              <p:cNvPr id="28682" name="文本框 5"/>
              <p:cNvSpPr txBox="1">
                <a:spLocks noChangeArrowheads="1"/>
              </p:cNvSpPr>
              <p:nvPr/>
            </p:nvSpPr>
            <p:spPr bwMode="auto">
              <a:xfrm>
                <a:off x="5840" y="831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曾国藩</a:t>
                </a:r>
              </a:p>
            </p:txBody>
          </p:sp>
        </p:grpSp>
        <p:grpSp>
          <p:nvGrpSpPr>
            <p:cNvPr id="28683" name="组合 8"/>
            <p:cNvGrpSpPr/>
            <p:nvPr/>
          </p:nvGrpSpPr>
          <p:grpSpPr bwMode="auto">
            <a:xfrm>
              <a:off x="10228" y="1388"/>
              <a:ext cx="5078" cy="7816"/>
              <a:chOff x="10228" y="1388"/>
              <a:chExt cx="5078" cy="7816"/>
            </a:xfrm>
          </p:grpSpPr>
          <p:pic>
            <p:nvPicPr>
              <p:cNvPr id="28684" name="Picture 2" descr="C:\Users\Administrator\Desktop\145386.jpg"/>
              <p:cNvPicPr>
                <a:picLocks noChangeAspect="1" noChangeArrowheads="1"/>
              </p:cNvPicPr>
              <p:nvPr/>
            </p:nvPicPr>
            <p:blipFill>
              <a:blip r:embed="rId9"/>
              <a:srcRect/>
              <a:stretch>
                <a:fillRect/>
              </a:stretch>
            </p:blipFill>
            <p:spPr bwMode="auto">
              <a:xfrm>
                <a:off x="10228" y="1388"/>
                <a:ext cx="5078" cy="6642"/>
              </a:xfrm>
              <a:prstGeom prst="rect">
                <a:avLst/>
              </a:prstGeom>
              <a:noFill/>
              <a:ln w="9525">
                <a:noFill/>
                <a:miter lim="800000"/>
                <a:headEnd/>
                <a:tailEnd/>
              </a:ln>
            </p:spPr>
          </p:pic>
          <p:sp>
            <p:nvSpPr>
              <p:cNvPr id="28685" name="文本框 6"/>
              <p:cNvSpPr txBox="1">
                <a:spLocks noChangeArrowheads="1"/>
              </p:cNvSpPr>
              <p:nvPr/>
            </p:nvSpPr>
            <p:spPr bwMode="auto">
              <a:xfrm>
                <a:off x="10507" y="831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李鸿章</a:t>
                </a:r>
              </a:p>
            </p:txBody>
          </p:sp>
        </p:grpSp>
        <p:grpSp>
          <p:nvGrpSpPr>
            <p:cNvPr id="28686" name="组合 9"/>
            <p:cNvGrpSpPr/>
            <p:nvPr/>
          </p:nvGrpSpPr>
          <p:grpSpPr bwMode="auto">
            <a:xfrm>
              <a:off x="15175" y="1388"/>
              <a:ext cx="4976" cy="7815"/>
              <a:chOff x="15175" y="1388"/>
              <a:chExt cx="4976" cy="7815"/>
            </a:xfrm>
          </p:grpSpPr>
          <p:pic>
            <p:nvPicPr>
              <p:cNvPr id="28687" name="Picture 4" descr="C:\Users\Administrator\Desktop\00c1c8eae7de3a8d64a7327c3e189eca.jpg"/>
              <p:cNvPicPr>
                <a:picLocks noChangeAspect="1" noChangeArrowheads="1"/>
              </p:cNvPicPr>
              <p:nvPr/>
            </p:nvPicPr>
            <p:blipFill>
              <a:blip r:embed="rId10"/>
              <a:srcRect/>
              <a:stretch>
                <a:fillRect/>
              </a:stretch>
            </p:blipFill>
            <p:spPr bwMode="auto">
              <a:xfrm>
                <a:off x="15175" y="1388"/>
                <a:ext cx="4976" cy="6508"/>
              </a:xfrm>
              <a:prstGeom prst="rect">
                <a:avLst/>
              </a:prstGeom>
              <a:noFill/>
              <a:ln w="9525">
                <a:noFill/>
                <a:miter lim="800000"/>
                <a:headEnd/>
                <a:tailEnd/>
              </a:ln>
            </p:spPr>
          </p:pic>
          <p:sp>
            <p:nvSpPr>
              <p:cNvPr id="28688" name="文本框 7"/>
              <p:cNvSpPr txBox="1">
                <a:spLocks noChangeArrowheads="1"/>
              </p:cNvSpPr>
              <p:nvPr/>
            </p:nvSpPr>
            <p:spPr bwMode="auto">
              <a:xfrm>
                <a:off x="15894" y="831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左宗棠</a:t>
                </a:r>
              </a:p>
            </p:txBody>
          </p:sp>
        </p:grpSp>
        <p:grpSp>
          <p:nvGrpSpPr>
            <p:cNvPr id="28689" name="组合 15"/>
            <p:cNvGrpSpPr/>
            <p:nvPr/>
          </p:nvGrpSpPr>
          <p:grpSpPr bwMode="auto">
            <a:xfrm>
              <a:off x="20151" y="1255"/>
              <a:ext cx="5312" cy="7808"/>
              <a:chOff x="20151" y="1255"/>
              <a:chExt cx="5312" cy="7808"/>
            </a:xfrm>
          </p:grpSpPr>
          <p:pic>
            <p:nvPicPr>
              <p:cNvPr id="28690" name="Picture 5" descr="H:\t01b5e1a9b6b4abdd5c.jpg"/>
              <p:cNvPicPr>
                <a:picLocks noChangeAspect="1" noChangeArrowheads="1"/>
              </p:cNvPicPr>
              <p:nvPr/>
            </p:nvPicPr>
            <p:blipFill>
              <a:blip r:embed="rId11"/>
              <a:srcRect/>
              <a:stretch>
                <a:fillRect/>
              </a:stretch>
            </p:blipFill>
            <p:spPr bwMode="auto">
              <a:xfrm>
                <a:off x="20151" y="1255"/>
                <a:ext cx="5312" cy="6573"/>
              </a:xfrm>
              <a:prstGeom prst="rect">
                <a:avLst/>
              </a:prstGeom>
              <a:noFill/>
              <a:ln w="9525">
                <a:noFill/>
                <a:miter lim="800000"/>
                <a:headEnd/>
                <a:tailEnd/>
              </a:ln>
            </p:spPr>
          </p:pic>
          <p:sp>
            <p:nvSpPr>
              <p:cNvPr id="28691" name="文本框 10"/>
              <p:cNvSpPr txBox="1">
                <a:spLocks noChangeArrowheads="1"/>
              </p:cNvSpPr>
              <p:nvPr/>
            </p:nvSpPr>
            <p:spPr bwMode="auto">
              <a:xfrm>
                <a:off x="20678" y="817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张之洞</a:t>
                </a:r>
              </a:p>
            </p:txBody>
          </p:sp>
        </p:grpSp>
        <p:grpSp>
          <p:nvGrpSpPr>
            <p:cNvPr id="28692" name="组合 14"/>
            <p:cNvGrpSpPr/>
            <p:nvPr/>
          </p:nvGrpSpPr>
          <p:grpSpPr bwMode="auto">
            <a:xfrm>
              <a:off x="25463" y="1255"/>
              <a:ext cx="5138" cy="7699"/>
              <a:chOff x="25463" y="1255"/>
              <a:chExt cx="5138" cy="7699"/>
            </a:xfrm>
          </p:grpSpPr>
          <p:pic>
            <p:nvPicPr>
              <p:cNvPr id="28693" name="Picture 5" descr="康有为"/>
              <p:cNvPicPr>
                <a:picLocks noChangeAspect="1" noChangeArrowheads="1"/>
              </p:cNvPicPr>
              <p:nvPr/>
            </p:nvPicPr>
            <p:blipFill>
              <a:blip r:embed="rId12"/>
              <a:srcRect/>
              <a:stretch>
                <a:fillRect/>
              </a:stretch>
            </p:blipFill>
            <p:spPr bwMode="auto">
              <a:xfrm>
                <a:off x="25463" y="1255"/>
                <a:ext cx="5139" cy="6516"/>
              </a:xfrm>
              <a:prstGeom prst="rect">
                <a:avLst/>
              </a:prstGeom>
              <a:noFill/>
              <a:ln w="9525">
                <a:noFill/>
                <a:miter lim="800000"/>
                <a:headEnd/>
                <a:tailEnd/>
              </a:ln>
            </p:spPr>
          </p:pic>
          <p:sp>
            <p:nvSpPr>
              <p:cNvPr id="28694" name="文本框 11"/>
              <p:cNvSpPr txBox="1">
                <a:spLocks noChangeArrowheads="1"/>
              </p:cNvSpPr>
              <p:nvPr/>
            </p:nvSpPr>
            <p:spPr bwMode="auto">
              <a:xfrm>
                <a:off x="26345" y="8070"/>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康有为</a:t>
                </a:r>
              </a:p>
            </p:txBody>
          </p:sp>
        </p:grpSp>
        <p:grpSp>
          <p:nvGrpSpPr>
            <p:cNvPr id="28695" name="组合 13"/>
            <p:cNvGrpSpPr/>
            <p:nvPr/>
          </p:nvGrpSpPr>
          <p:grpSpPr bwMode="auto">
            <a:xfrm>
              <a:off x="30602" y="1254"/>
              <a:ext cx="4869" cy="7810"/>
              <a:chOff x="30602" y="1254"/>
              <a:chExt cx="4869" cy="7810"/>
            </a:xfrm>
          </p:grpSpPr>
          <p:pic>
            <p:nvPicPr>
              <p:cNvPr id="28696" name="Picture 9" descr="梁启超"/>
              <p:cNvPicPr>
                <a:picLocks noChangeAspect="1" noChangeArrowheads="1"/>
              </p:cNvPicPr>
              <p:nvPr/>
            </p:nvPicPr>
            <p:blipFill>
              <a:blip r:embed="rId13"/>
              <a:srcRect/>
              <a:stretch>
                <a:fillRect/>
              </a:stretch>
            </p:blipFill>
            <p:spPr bwMode="auto">
              <a:xfrm>
                <a:off x="30602" y="1254"/>
                <a:ext cx="4733" cy="6517"/>
              </a:xfrm>
              <a:prstGeom prst="rect">
                <a:avLst/>
              </a:prstGeom>
              <a:noFill/>
              <a:ln w="9525">
                <a:noFill/>
                <a:miter lim="800000"/>
                <a:headEnd/>
                <a:tailEnd/>
              </a:ln>
            </p:spPr>
          </p:pic>
          <p:sp>
            <p:nvSpPr>
              <p:cNvPr id="28697" name="文本框 12"/>
              <p:cNvSpPr txBox="1">
                <a:spLocks noChangeArrowheads="1"/>
              </p:cNvSpPr>
              <p:nvPr/>
            </p:nvSpPr>
            <p:spPr bwMode="auto">
              <a:xfrm>
                <a:off x="31214" y="817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梁启超</a:t>
                </a:r>
              </a:p>
            </p:txBody>
          </p:sp>
        </p:grpSp>
        <p:grpSp>
          <p:nvGrpSpPr>
            <p:cNvPr id="28698" name="组合 18"/>
            <p:cNvGrpSpPr/>
            <p:nvPr/>
          </p:nvGrpSpPr>
          <p:grpSpPr bwMode="auto">
            <a:xfrm>
              <a:off x="39954" y="1180"/>
              <a:ext cx="5064" cy="7824"/>
              <a:chOff x="35471" y="1239"/>
              <a:chExt cx="5064" cy="7824"/>
            </a:xfrm>
          </p:grpSpPr>
          <p:pic>
            <p:nvPicPr>
              <p:cNvPr id="28699" name="图片 2" descr="新文档 2020-02-19 10.03.59_7"/>
              <p:cNvPicPr>
                <a:picLocks noChangeAspect="1" noChangeArrowheads="1"/>
              </p:cNvPicPr>
              <p:nvPr/>
            </p:nvPicPr>
            <p:blipFill>
              <a:blip r:embed="rId14"/>
              <a:srcRect b="9511"/>
              <a:stretch>
                <a:fillRect/>
              </a:stretch>
            </p:blipFill>
            <p:spPr bwMode="auto">
              <a:xfrm>
                <a:off x="35471" y="1239"/>
                <a:ext cx="5064" cy="6549"/>
              </a:xfrm>
              <a:prstGeom prst="rect">
                <a:avLst/>
              </a:prstGeom>
              <a:noFill/>
              <a:ln w="9525">
                <a:noFill/>
                <a:miter lim="800000"/>
                <a:headEnd/>
                <a:tailEnd/>
              </a:ln>
            </p:spPr>
          </p:pic>
          <p:sp>
            <p:nvSpPr>
              <p:cNvPr id="28700" name="文本框 17"/>
              <p:cNvSpPr txBox="1">
                <a:spLocks noChangeArrowheads="1"/>
              </p:cNvSpPr>
              <p:nvPr/>
            </p:nvSpPr>
            <p:spPr bwMode="auto">
              <a:xfrm>
                <a:off x="36051" y="8179"/>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邓世昌</a:t>
                </a:r>
              </a:p>
            </p:txBody>
          </p:sp>
        </p:grpSp>
        <p:grpSp>
          <p:nvGrpSpPr>
            <p:cNvPr id="28701" name="组合 21"/>
            <p:cNvGrpSpPr/>
            <p:nvPr/>
          </p:nvGrpSpPr>
          <p:grpSpPr bwMode="auto">
            <a:xfrm>
              <a:off x="35239" y="1216"/>
              <a:ext cx="4714" cy="7738"/>
              <a:chOff x="35239" y="1216"/>
              <a:chExt cx="4714" cy="7738"/>
            </a:xfrm>
          </p:grpSpPr>
          <p:pic>
            <p:nvPicPr>
              <p:cNvPr id="28702" name="图片 19"/>
              <p:cNvPicPr>
                <a:picLocks noChangeAspect="1" noChangeArrowheads="1"/>
              </p:cNvPicPr>
              <p:nvPr/>
            </p:nvPicPr>
            <p:blipFill>
              <a:blip r:embed="rId15"/>
              <a:srcRect/>
              <a:stretch>
                <a:fillRect/>
              </a:stretch>
            </p:blipFill>
            <p:spPr bwMode="auto">
              <a:xfrm>
                <a:off x="35239" y="1216"/>
                <a:ext cx="4715" cy="6513"/>
              </a:xfrm>
              <a:prstGeom prst="rect">
                <a:avLst/>
              </a:prstGeom>
              <a:noFill/>
              <a:ln w="9525">
                <a:noFill/>
                <a:miter lim="800000"/>
                <a:headEnd/>
                <a:tailEnd/>
              </a:ln>
            </p:spPr>
          </p:pic>
          <p:sp>
            <p:nvSpPr>
              <p:cNvPr id="28703" name="文本框 20"/>
              <p:cNvSpPr txBox="1">
                <a:spLocks noChangeArrowheads="1"/>
              </p:cNvSpPr>
              <p:nvPr/>
            </p:nvSpPr>
            <p:spPr bwMode="auto">
              <a:xfrm>
                <a:off x="35697" y="8070"/>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谭嗣同</a:t>
                </a:r>
              </a:p>
            </p:txBody>
          </p:sp>
        </p:grpSp>
        <p:grpSp>
          <p:nvGrpSpPr>
            <p:cNvPr id="28704" name="组合 24"/>
            <p:cNvGrpSpPr/>
            <p:nvPr/>
          </p:nvGrpSpPr>
          <p:grpSpPr bwMode="auto">
            <a:xfrm>
              <a:off x="43800" y="1208"/>
              <a:ext cx="4969" cy="7747"/>
              <a:chOff x="43800" y="1208"/>
              <a:chExt cx="4969" cy="7747"/>
            </a:xfrm>
          </p:grpSpPr>
          <p:pic>
            <p:nvPicPr>
              <p:cNvPr id="28705" name="图片 22"/>
              <p:cNvPicPr>
                <a:picLocks noChangeAspect="1" noChangeArrowheads="1"/>
              </p:cNvPicPr>
              <p:nvPr/>
            </p:nvPicPr>
            <p:blipFill>
              <a:blip r:embed="rId16" cstate="print"/>
              <a:srcRect/>
              <a:stretch>
                <a:fillRect/>
              </a:stretch>
            </p:blipFill>
            <p:spPr bwMode="auto">
              <a:xfrm>
                <a:off x="43800" y="1208"/>
                <a:ext cx="4969" cy="6583"/>
              </a:xfrm>
              <a:prstGeom prst="rect">
                <a:avLst/>
              </a:prstGeom>
              <a:noFill/>
              <a:ln w="9525">
                <a:noFill/>
                <a:miter lim="800000"/>
                <a:headEnd/>
                <a:tailEnd/>
              </a:ln>
            </p:spPr>
          </p:pic>
          <p:sp>
            <p:nvSpPr>
              <p:cNvPr id="28706" name="文本框 23"/>
              <p:cNvSpPr txBox="1">
                <a:spLocks noChangeArrowheads="1"/>
              </p:cNvSpPr>
              <p:nvPr/>
            </p:nvSpPr>
            <p:spPr bwMode="auto">
              <a:xfrm>
                <a:off x="44156" y="8070"/>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丁汝昌</a:t>
                </a:r>
              </a:p>
            </p:txBody>
          </p:sp>
        </p:grpSp>
        <p:grpSp>
          <p:nvGrpSpPr>
            <p:cNvPr id="28707" name="组合 27"/>
            <p:cNvGrpSpPr/>
            <p:nvPr/>
          </p:nvGrpSpPr>
          <p:grpSpPr bwMode="auto">
            <a:xfrm>
              <a:off x="48634" y="1294"/>
              <a:ext cx="4535" cy="7553"/>
              <a:chOff x="48634" y="1294"/>
              <a:chExt cx="4535" cy="7553"/>
            </a:xfrm>
          </p:grpSpPr>
          <p:pic>
            <p:nvPicPr>
              <p:cNvPr id="28708" name="图片 25"/>
              <p:cNvPicPr>
                <a:picLocks noChangeAspect="1" noChangeArrowheads="1"/>
              </p:cNvPicPr>
              <p:nvPr/>
            </p:nvPicPr>
            <p:blipFill>
              <a:blip r:embed="rId17"/>
              <a:srcRect/>
              <a:stretch>
                <a:fillRect/>
              </a:stretch>
            </p:blipFill>
            <p:spPr bwMode="auto">
              <a:xfrm>
                <a:off x="48634" y="1294"/>
                <a:ext cx="3938" cy="6439"/>
              </a:xfrm>
              <a:prstGeom prst="rect">
                <a:avLst/>
              </a:prstGeom>
              <a:noFill/>
              <a:ln w="9525">
                <a:noFill/>
                <a:miter lim="800000"/>
                <a:headEnd/>
                <a:tailEnd/>
              </a:ln>
            </p:spPr>
          </p:pic>
          <p:sp>
            <p:nvSpPr>
              <p:cNvPr id="28709" name="文本框 26"/>
              <p:cNvSpPr txBox="1">
                <a:spLocks noChangeArrowheads="1"/>
              </p:cNvSpPr>
              <p:nvPr/>
            </p:nvSpPr>
            <p:spPr bwMode="auto">
              <a:xfrm>
                <a:off x="48913" y="7963"/>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徐邦道</a:t>
                </a:r>
              </a:p>
            </p:txBody>
          </p:sp>
        </p:grpSp>
        <p:grpSp>
          <p:nvGrpSpPr>
            <p:cNvPr id="28710" name="组合 31"/>
            <p:cNvGrpSpPr/>
            <p:nvPr/>
          </p:nvGrpSpPr>
          <p:grpSpPr bwMode="auto">
            <a:xfrm>
              <a:off x="52572" y="1294"/>
              <a:ext cx="4646" cy="7553"/>
              <a:chOff x="52572" y="1294"/>
              <a:chExt cx="4646" cy="7553"/>
            </a:xfrm>
          </p:grpSpPr>
          <p:pic>
            <p:nvPicPr>
              <p:cNvPr id="28711" name="图片 28"/>
              <p:cNvPicPr>
                <a:picLocks noChangeAspect="1" noChangeArrowheads="1"/>
              </p:cNvPicPr>
              <p:nvPr/>
            </p:nvPicPr>
            <p:blipFill>
              <a:blip r:embed="rId18"/>
              <a:srcRect/>
              <a:stretch>
                <a:fillRect/>
              </a:stretch>
            </p:blipFill>
            <p:spPr bwMode="auto">
              <a:xfrm>
                <a:off x="52572" y="1294"/>
                <a:ext cx="4223" cy="6462"/>
              </a:xfrm>
              <a:prstGeom prst="rect">
                <a:avLst/>
              </a:prstGeom>
              <a:noFill/>
              <a:ln w="9525">
                <a:noFill/>
                <a:miter lim="800000"/>
                <a:headEnd/>
                <a:tailEnd/>
              </a:ln>
            </p:spPr>
          </p:pic>
          <p:sp>
            <p:nvSpPr>
              <p:cNvPr id="28712" name="文本框 30"/>
              <p:cNvSpPr txBox="1">
                <a:spLocks noChangeArrowheads="1"/>
              </p:cNvSpPr>
              <p:nvPr/>
            </p:nvSpPr>
            <p:spPr bwMode="auto">
              <a:xfrm>
                <a:off x="52962" y="7963"/>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左宝贵</a:t>
                </a:r>
              </a:p>
            </p:txBody>
          </p:sp>
        </p:grpSp>
        <p:grpSp>
          <p:nvGrpSpPr>
            <p:cNvPr id="28713" name="组合 33"/>
            <p:cNvGrpSpPr/>
            <p:nvPr/>
          </p:nvGrpSpPr>
          <p:grpSpPr bwMode="auto">
            <a:xfrm>
              <a:off x="56795" y="1294"/>
              <a:ext cx="4868" cy="7553"/>
              <a:chOff x="56795" y="1294"/>
              <a:chExt cx="4868" cy="7553"/>
            </a:xfrm>
          </p:grpSpPr>
          <p:pic>
            <p:nvPicPr>
              <p:cNvPr id="28714" name="图片 1"/>
              <p:cNvPicPr>
                <a:picLocks noChangeAspect="1" noChangeArrowheads="1"/>
              </p:cNvPicPr>
              <p:nvPr/>
            </p:nvPicPr>
            <p:blipFill>
              <a:blip r:embed="rId19"/>
              <a:srcRect/>
              <a:stretch>
                <a:fillRect/>
              </a:stretch>
            </p:blipFill>
            <p:spPr bwMode="auto">
              <a:xfrm>
                <a:off x="56795" y="1294"/>
                <a:ext cx="4869" cy="6413"/>
              </a:xfrm>
              <a:prstGeom prst="rect">
                <a:avLst/>
              </a:prstGeom>
              <a:noFill/>
              <a:ln w="9525">
                <a:noFill/>
                <a:miter lim="800000"/>
                <a:headEnd/>
                <a:tailEnd/>
              </a:ln>
            </p:spPr>
          </p:pic>
          <p:sp>
            <p:nvSpPr>
              <p:cNvPr id="28715" name="文本框 32"/>
              <p:cNvSpPr txBox="1">
                <a:spLocks noChangeArrowheads="1"/>
              </p:cNvSpPr>
              <p:nvPr/>
            </p:nvSpPr>
            <p:spPr bwMode="auto">
              <a:xfrm>
                <a:off x="57407" y="7963"/>
                <a:ext cx="4257" cy="885"/>
              </a:xfrm>
              <a:prstGeom prst="rect">
                <a:avLst/>
              </a:prstGeom>
              <a:noFill/>
              <a:ln w="9525">
                <a:noFill/>
                <a:miter lim="800000"/>
              </a:ln>
            </p:spPr>
            <p:txBody>
              <a:bodyPr>
                <a:spAutoFit/>
              </a:bodyPr>
              <a:lstStyle/>
              <a:p>
                <a:r>
                  <a:rPr lang="zh-CN" altLang="zh-CN" sz="3600">
                    <a:solidFill>
                      <a:srgbClr val="FFFF00"/>
                    </a:solidFill>
                    <a:latin typeface="黑体" panose="02010609060101010101" pitchFamily="49" charset="-122"/>
                    <a:ea typeface="黑体" panose="02010609060101010101" pitchFamily="49" charset="-122"/>
                  </a:rPr>
                  <a:t>义和团</a:t>
                </a:r>
              </a:p>
            </p:txBody>
          </p:sp>
        </p:grpSp>
      </p:grpSp>
      <p:pic>
        <p:nvPicPr>
          <p:cNvPr id="44" name="黎允文-An Elegy for Jinyiwei.wma">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20"/>
          <a:stretch>
            <a:fillRect/>
          </a:stretch>
        </p:blipFill>
        <p:spPr>
          <a:xfrm>
            <a:off x="427355" y="6315710"/>
            <a:ext cx="203200" cy="203200"/>
          </a:xfrm>
          <a:prstGeom prst="rect">
            <a:avLst/>
          </a:prstGeom>
        </p:spPr>
      </p:pic>
      <p:pic>
        <p:nvPicPr>
          <p:cNvPr id="2" name="黎允文-An Elegy for Jinyiwei">
            <a:hlinkClick r:id="" action="ppaction://media"/>
          </p:cNvPr>
          <p:cNvPicPr/>
          <p:nvPr>
            <a:audioFile r:link="rId4"/>
            <p:extLst>
              <p:ext uri="{DAA4B4D4-6D71-4841-9C94-3DE7FCFB9230}">
                <p14:media xmlns:p14="http://schemas.microsoft.com/office/powerpoint/2010/main" r:embed="rId3"/>
              </p:ext>
            </p:extLst>
          </p:nvPr>
        </p:nvPicPr>
        <p:blipFill>
          <a:blip r:embed="rId21"/>
          <a:stretch>
            <a:fillRect/>
          </a:stretch>
        </p:blipFill>
        <p:spPr>
          <a:xfrm>
            <a:off x="219710" y="6238875"/>
            <a:ext cx="619125"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5" presetClass="path" presetSubtype="0" fill="hold" nodeType="clickEffect">
                                  <p:stCondLst>
                                    <p:cond delay="0"/>
                                  </p:stCondLst>
                                  <p:childTnLst>
                                    <p:animMotion origin="layout" path="M -2.22222E-6 -4.44444E-6 L -4.29514 0.02362 " pathEditMode="relative" rAng="0" ptsTypes="AA">
                                      <p:cBhvr>
                                        <p:cTn id="10" dur="60000" fill="hold"/>
                                        <p:tgtEl>
                                          <p:spTgt spid="28676"/>
                                        </p:tgtEl>
                                        <p:attrNameLst>
                                          <p:attrName>ppt_x</p:attrName>
                                          <p:attrName>ppt_y</p:attrName>
                                        </p:attrNameLst>
                                      </p:cBhvr>
                                      <p:rCtr x="-2148" y="12"/>
                                    </p:animMotion>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1" fill="hold" display="0">
                  <p:stCondLst>
                    <p:cond delay="indefinite"/>
                  </p:stCondLst>
                  <p:endCondLst>
                    <p:cond evt="onNext" delay="0">
                      <p:tgtEl>
                        <p:sldTgt/>
                      </p:tgtEl>
                    </p:cond>
                    <p:cond evt="onPrev" delay="0">
                      <p:tgtEl>
                        <p:sldTgt/>
                      </p:tgtEl>
                    </p:cond>
                    <p:cond evt="onStopAudio" delay="0">
                      <p:tgtEl>
                        <p:sldTgt/>
                      </p:tgtEl>
                    </p:cond>
                  </p:endCondLst>
                </p:cTn>
                <p:tgtEl>
                  <p:spTgt spid="44"/>
                </p:tgtEl>
              </p:cMediaNode>
            </p:audio>
            <p:audio>
              <p:cMediaNode numSld="975" showWhenStopped="0">
                <p:cTn id="12" repeatCount="indefinite" fill="hold" display="1">
                  <p:stCondLst>
                    <p:cond delay="indefinite"/>
                  </p:stCondLst>
                  <p:endCondLst>
                    <p:cond evt="onNext" delay="0">
                      <p:tgtEl>
                        <p:sldTgt/>
                      </p:tgtEl>
                    </p:cond>
                    <p:cond evt="onPrev" delay="0">
                      <p:tgtEl>
                        <p:sldTgt/>
                      </p:tgtEl>
                    </p:cond>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192463" y="1658938"/>
            <a:ext cx="5799137" cy="2209800"/>
          </a:xfrm>
        </p:spPr>
        <p:txBody>
          <a:bodyPr/>
          <a:lstStyle/>
          <a:p>
            <a:pPr algn="ctr" eaLnBrk="1" hangingPunct="1">
              <a:defRPr/>
            </a:pPr>
            <a:r>
              <a:rPr lang="zh-CN" altLang="zh-CN" sz="4800" b="1" noProof="1">
                <a:latin typeface="黑体" panose="02010609060101010101" pitchFamily="49" charset="-122"/>
                <a:ea typeface="黑体" panose="02010609060101010101" pitchFamily="49" charset="-122"/>
              </a:rPr>
              <a:t>近代化的早期探索与民族危机的加剧</a:t>
            </a:r>
            <a:br>
              <a:rPr lang="zh-CN" altLang="zh-CN" sz="4800" b="1" noProof="1">
                <a:latin typeface="黑体" panose="02010609060101010101" pitchFamily="49" charset="-122"/>
                <a:ea typeface="黑体" panose="02010609060101010101" pitchFamily="49" charset="-122"/>
              </a:rPr>
            </a:br>
            <a:endParaRPr lang="zh-CN" altLang="zh-CN" sz="4800" b="1" noProof="1">
              <a:latin typeface="黑体" panose="02010609060101010101" pitchFamily="49" charset="-122"/>
              <a:ea typeface="黑体" panose="02010609060101010101" pitchFamily="49" charset="-122"/>
            </a:endParaRPr>
          </a:p>
        </p:txBody>
      </p:sp>
      <p:sp>
        <p:nvSpPr>
          <p:cNvPr id="3" name="文本框 2"/>
          <p:cNvSpPr txBox="1">
            <a:spLocks noChangeArrowheads="1"/>
          </p:cNvSpPr>
          <p:nvPr/>
        </p:nvSpPr>
        <p:spPr bwMode="auto">
          <a:xfrm>
            <a:off x="387350" y="4317683"/>
            <a:ext cx="8162925" cy="875030"/>
          </a:xfrm>
          <a:prstGeom prst="rect">
            <a:avLst/>
          </a:prstGeom>
          <a:solidFill>
            <a:schemeClr val="bg1"/>
          </a:solidFill>
          <a:ln w="28575">
            <a:solidFill>
              <a:schemeClr val="bg2"/>
            </a:solidFill>
            <a:miter lim="800000"/>
          </a:ln>
        </p:spPr>
        <p:txBody>
          <a:bodyPr>
            <a:spAutoFit/>
          </a:bodyPr>
          <a:lstStyle/>
          <a:p>
            <a:pPr algn="ctr"/>
            <a:r>
              <a:rPr lang="en-US" altLang="en-US" sz="3200">
                <a:solidFill>
                  <a:schemeClr val="bg2"/>
                </a:solidFill>
                <a:latin typeface="黑体" panose="02010609060101010101" pitchFamily="49" charset="-122"/>
                <a:ea typeface="黑体" panose="02010609060101010101" pitchFamily="49" charset="-122"/>
                <a:sym typeface="宋体" panose="02010600030101010101" pitchFamily="2" charset="-122"/>
              </a:rPr>
              <a:t>近代化：</a:t>
            </a:r>
            <a:r>
              <a:rPr lang="en-US" altLang="en-US" sz="2800">
                <a:solidFill>
                  <a:schemeClr val="bg2"/>
                </a:solidFill>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资本主义化，它是中国向西方学习，寻求新出路的过程。</a:t>
            </a:r>
            <a:r>
              <a:rPr lang="en-US" altLang="en-US">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  </a:t>
            </a:r>
            <a:r>
              <a:rPr lang="en-US" altLang="en-US">
                <a:sym typeface="宋体" panose="02010600030101010101" pitchFamily="2" charset="-122"/>
              </a:rPr>
              <a:t>     </a:t>
            </a:r>
            <a:endParaRPr lang="en-US" altLang="en-US" sz="2800">
              <a:solidFill>
                <a:schemeClr val="bg2"/>
              </a:solidFill>
              <a:sym typeface="宋体" panose="02010600030101010101" pitchFamily="2" charset="-122"/>
            </a:endParaRPr>
          </a:p>
        </p:txBody>
      </p:sp>
      <p:sp>
        <p:nvSpPr>
          <p:cNvPr id="2" name="文本框 1"/>
          <p:cNvSpPr txBox="1">
            <a:spLocks noChangeArrowheads="1"/>
          </p:cNvSpPr>
          <p:nvPr/>
        </p:nvSpPr>
        <p:spPr bwMode="auto">
          <a:xfrm>
            <a:off x="3319463" y="3454400"/>
            <a:ext cx="4759325" cy="457200"/>
          </a:xfrm>
          <a:prstGeom prst="rect">
            <a:avLst/>
          </a:prstGeom>
          <a:noFill/>
          <a:ln w="9525">
            <a:noFill/>
            <a:miter lim="800000"/>
          </a:ln>
        </p:spPr>
        <p:txBody>
          <a:bodyPr>
            <a:spAutoFit/>
          </a:bodyPr>
          <a:lstStyle/>
          <a:p>
            <a:r>
              <a:rPr lang="en-US" altLang="zh-CN" sz="2800">
                <a:ln>
                  <a:solidFill>
                    <a:srgbClr val="FFFF00"/>
                  </a:solidFill>
                </a:ln>
                <a:solidFill>
                  <a:srgbClr val="FFFF00"/>
                </a:solidFill>
                <a:latin typeface="楷体_GB2312" panose="02010609030101010101" pitchFamily="49" charset="-122"/>
                <a:ea typeface="楷体_GB2312" panose="02010609030101010101" pitchFamily="49" charset="-122"/>
              </a:rPr>
              <a:t>19</a:t>
            </a:r>
            <a:r>
              <a:rPr lang="zh-CN" altLang="en-US" sz="2800">
                <a:ln>
                  <a:solidFill>
                    <a:srgbClr val="FFFF00"/>
                  </a:solidFill>
                </a:ln>
                <a:solidFill>
                  <a:srgbClr val="FFFF00"/>
                </a:solidFill>
                <a:latin typeface="楷体_GB2312" panose="02010609030101010101" pitchFamily="49" charset="-122"/>
                <a:ea typeface="楷体_GB2312" panose="02010609030101010101" pitchFamily="49" charset="-122"/>
              </a:rPr>
              <a:t>世纪</a:t>
            </a:r>
            <a:r>
              <a:rPr lang="en-US" altLang="zh-CN" sz="2800">
                <a:ln>
                  <a:solidFill>
                    <a:srgbClr val="FFFF00"/>
                  </a:solidFill>
                </a:ln>
                <a:solidFill>
                  <a:srgbClr val="FFFF00"/>
                </a:solidFill>
                <a:latin typeface="楷体_GB2312" panose="02010609030101010101" pitchFamily="49" charset="-122"/>
                <a:ea typeface="楷体_GB2312" panose="02010609030101010101" pitchFamily="49" charset="-122"/>
              </a:rPr>
              <a:t>60</a:t>
            </a:r>
            <a:r>
              <a:rPr lang="zh-CN" altLang="en-US" sz="2800">
                <a:ln>
                  <a:solidFill>
                    <a:srgbClr val="FFFF00"/>
                  </a:solidFill>
                </a:ln>
                <a:solidFill>
                  <a:srgbClr val="FFFF00"/>
                </a:solidFill>
                <a:latin typeface="楷体_GB2312" panose="02010609030101010101" pitchFamily="49" charset="-122"/>
                <a:ea typeface="楷体_GB2312" panose="02010609030101010101" pitchFamily="49" charset="-122"/>
              </a:rPr>
              <a:t>年代</a:t>
            </a:r>
            <a:r>
              <a:rPr lang="en-US" altLang="zh-CN" sz="2800">
                <a:ln>
                  <a:solidFill>
                    <a:srgbClr val="FFFF00"/>
                  </a:solidFill>
                </a:ln>
                <a:solidFill>
                  <a:srgbClr val="FFFF00"/>
                </a:solidFill>
                <a:latin typeface="楷体_GB2312" panose="02010609030101010101" pitchFamily="49" charset="-122"/>
                <a:ea typeface="楷体_GB2312" panose="02010609030101010101" pitchFamily="49" charset="-122"/>
              </a:rPr>
              <a:t>——20</a:t>
            </a:r>
            <a:r>
              <a:rPr lang="zh-CN" altLang="en-US" sz="2800">
                <a:ln>
                  <a:solidFill>
                    <a:srgbClr val="FFFF00"/>
                  </a:solidFill>
                </a:ln>
                <a:solidFill>
                  <a:srgbClr val="FFFF00"/>
                </a:solidFill>
                <a:latin typeface="楷体_GB2312" panose="02010609030101010101" pitchFamily="49" charset="-122"/>
                <a:ea typeface="楷体_GB2312" panose="02010609030101010101" pitchFamily="49" charset="-122"/>
              </a:rPr>
              <a:t>世纪初</a:t>
            </a:r>
          </a:p>
        </p:txBody>
      </p:sp>
      <p:sp>
        <p:nvSpPr>
          <p:cNvPr id="4" name="文本框 3"/>
          <p:cNvSpPr txBox="1">
            <a:spLocks noChangeArrowheads="1"/>
          </p:cNvSpPr>
          <p:nvPr/>
        </p:nvSpPr>
        <p:spPr bwMode="auto">
          <a:xfrm>
            <a:off x="387350" y="5573078"/>
            <a:ext cx="8162925" cy="875030"/>
          </a:xfrm>
          <a:prstGeom prst="rect">
            <a:avLst/>
          </a:prstGeom>
          <a:solidFill>
            <a:schemeClr val="bg1"/>
          </a:solidFill>
          <a:ln w="28575">
            <a:solidFill>
              <a:schemeClr val="bg2"/>
            </a:solidFill>
            <a:miter lim="800000"/>
          </a:ln>
        </p:spPr>
        <p:txBody>
          <a:bodyPr>
            <a:spAutoFit/>
          </a:bodyPr>
          <a:lstStyle/>
          <a:p>
            <a:pPr algn="ctr"/>
            <a:r>
              <a:rPr lang="zh-CN" altLang="en-US" sz="3200">
                <a:solidFill>
                  <a:schemeClr val="bg2"/>
                </a:solidFill>
                <a:latin typeface="黑体" panose="02010609060101010101" pitchFamily="49" charset="-122"/>
                <a:ea typeface="黑体" panose="02010609060101010101" pitchFamily="49" charset="-122"/>
                <a:sym typeface="宋体" panose="02010600030101010101" pitchFamily="2" charset="-122"/>
              </a:rPr>
              <a:t>民族危机</a:t>
            </a:r>
            <a:r>
              <a:rPr lang="en-US" altLang="en-US" sz="3200">
                <a:solidFill>
                  <a:schemeClr val="bg2"/>
                </a:solidFill>
                <a:latin typeface="黑体" panose="02010609060101010101" pitchFamily="49" charset="-122"/>
                <a:ea typeface="黑体" panose="02010609060101010101" pitchFamily="49" charset="-122"/>
                <a:sym typeface="宋体" panose="02010600030101010101" pitchFamily="2" charset="-122"/>
              </a:rPr>
              <a:t>：</a:t>
            </a:r>
            <a:r>
              <a:rPr lang="zh-CN" altLang="en-US" sz="2800">
                <a:solidFill>
                  <a:schemeClr val="bg2"/>
                </a:solidFill>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外民族侵略颠覆把本民族逼上即将灭亡的境地</a:t>
            </a:r>
            <a:r>
              <a:rPr lang="en-US" altLang="en-US" sz="2800">
                <a:solidFill>
                  <a:schemeClr val="bg2"/>
                </a:solidFill>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   </a:t>
            </a:r>
            <a:r>
              <a:rPr lang="en-US" altLang="en-US" sz="2800" b="0">
                <a:solidFill>
                  <a:schemeClr val="bg2"/>
                </a:solidFill>
                <a:latin typeface="楷体_GB2312" panose="02010609030101010101" pitchFamily="49" charset="-122"/>
                <a:ea typeface="楷体_GB2312" panose="02010609030101010101" pitchFamily="49" charset="-122"/>
                <a:cs typeface="楷体_GB2312" panose="02010609030101010101" pitchFamily="49" charset="-122"/>
                <a:sym typeface="宋体" panose="02010600030101010101" pitchFamily="2" charset="-122"/>
              </a:rPr>
              <a:t>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P spid="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新文档 2020-02-19 10.03.59_1"/>
          <p:cNvPicPr>
            <a:picLocks noChangeAspect="1"/>
          </p:cNvPicPr>
          <p:nvPr/>
        </p:nvPicPr>
        <p:blipFill>
          <a:blip r:embed="rId2"/>
          <a:stretch>
            <a:fillRect/>
          </a:stretch>
        </p:blipFill>
        <p:spPr>
          <a:xfrm>
            <a:off x="2360295" y="195580"/>
            <a:ext cx="5715635" cy="6467475"/>
          </a:xfrm>
          <a:prstGeom prst="rect">
            <a:avLst/>
          </a:prstGeom>
        </p:spPr>
      </p:pic>
      <p:sp>
        <p:nvSpPr>
          <p:cNvPr id="3" name="椭圆 2"/>
          <p:cNvSpPr/>
          <p:nvPr/>
        </p:nvSpPr>
        <p:spPr>
          <a:xfrm>
            <a:off x="5401945" y="3175000"/>
            <a:ext cx="1066165" cy="355600"/>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
        <p:nvSpPr>
          <p:cNvPr id="4" name="椭圆 3"/>
          <p:cNvSpPr/>
          <p:nvPr/>
        </p:nvSpPr>
        <p:spPr>
          <a:xfrm>
            <a:off x="5777230" y="3479165"/>
            <a:ext cx="1489710" cy="331470"/>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
        <p:nvSpPr>
          <p:cNvPr id="5" name="椭圆 4"/>
          <p:cNvSpPr/>
          <p:nvPr/>
        </p:nvSpPr>
        <p:spPr>
          <a:xfrm>
            <a:off x="3992880" y="4711065"/>
            <a:ext cx="701675" cy="381635"/>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
        <p:nvSpPr>
          <p:cNvPr id="6" name="椭圆 5"/>
          <p:cNvSpPr/>
          <p:nvPr/>
        </p:nvSpPr>
        <p:spPr>
          <a:xfrm>
            <a:off x="6072505" y="3810635"/>
            <a:ext cx="1388110" cy="406400"/>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
        <p:nvSpPr>
          <p:cNvPr id="7" name="椭圆 6"/>
          <p:cNvSpPr/>
          <p:nvPr/>
        </p:nvSpPr>
        <p:spPr>
          <a:xfrm>
            <a:off x="5020310" y="5311775"/>
            <a:ext cx="1397000" cy="399415"/>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
        <p:nvSpPr>
          <p:cNvPr id="8" name="椭圆 7"/>
          <p:cNvSpPr/>
          <p:nvPr/>
        </p:nvSpPr>
        <p:spPr>
          <a:xfrm>
            <a:off x="3048000" y="5092700"/>
            <a:ext cx="1320165" cy="381635"/>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
        <p:nvSpPr>
          <p:cNvPr id="41992" name="Text Box 8"/>
          <p:cNvSpPr txBox="1">
            <a:spLocks noChangeArrowheads="1"/>
          </p:cNvSpPr>
          <p:nvPr/>
        </p:nvSpPr>
        <p:spPr bwMode="auto">
          <a:xfrm>
            <a:off x="245110" y="441960"/>
            <a:ext cx="1877060" cy="583565"/>
          </a:xfrm>
          <a:prstGeom prst="rect">
            <a:avLst/>
          </a:prstGeom>
          <a:noFill/>
          <a:ln w="38100">
            <a:solidFill>
              <a:srgbClr val="993300"/>
            </a:solidFill>
            <a:miter lim="800000"/>
          </a:ln>
          <a:effectLst/>
        </p:spPr>
        <p:txBody>
          <a:bodyPr wrap="square">
            <a:spAutoFit/>
          </a:bodyPr>
          <a:lstStyle/>
          <a:p>
            <a:pPr algn="ctr">
              <a:lnSpc>
                <a:spcPct val="100000"/>
              </a:lnSpc>
              <a:defRPr/>
            </a:pPr>
            <a:r>
              <a:rPr lang="zh-CN" altLang="en-US"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单元概况</a:t>
            </a:r>
          </a:p>
        </p:txBody>
      </p:sp>
      <p:sp>
        <p:nvSpPr>
          <p:cNvPr id="10" name="椭圆 9"/>
          <p:cNvSpPr/>
          <p:nvPr/>
        </p:nvSpPr>
        <p:spPr>
          <a:xfrm>
            <a:off x="4918075" y="5711190"/>
            <a:ext cx="1388110" cy="406400"/>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85000"/>
              </a:lnSpc>
              <a:spcBef>
                <a:spcPct val="50000"/>
              </a:spcBef>
              <a:spcAft>
                <a:spcPct val="0"/>
              </a:spcAft>
              <a:buClrTx/>
              <a:buSzTx/>
              <a:buFontTx/>
              <a:buNone/>
            </a:pPr>
            <a:r>
              <a:rPr kumimoji="1" lang="en-US" altLang="zh-CN" sz="2000" b="1" i="0" u="none" strike="noStrike" cap="none" normalizeH="0" baseline="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trips(down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Lef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9218" name="Rectangle -1021"/>
          <p:cNvSpPr>
            <a:spLocks noChangeArrowheads="1"/>
          </p:cNvSpPr>
          <p:nvPr/>
        </p:nvSpPr>
        <p:spPr bwMode="auto">
          <a:xfrm>
            <a:off x="188913" y="977900"/>
            <a:ext cx="8836025" cy="6484938"/>
          </a:xfrm>
          <a:prstGeom prst="rect">
            <a:avLst/>
          </a:prstGeom>
          <a:noFill/>
          <a:ln w="9525">
            <a:noFill/>
            <a:miter lim="800000"/>
          </a:ln>
        </p:spPr>
        <p:txBody>
          <a:bodyPr/>
          <a:lstStyle/>
          <a:p>
            <a:pPr marL="342900" indent="-342900">
              <a:lnSpc>
                <a:spcPct val="100000"/>
              </a:lnSpc>
              <a:spcBef>
                <a:spcPts val="700"/>
              </a:spcBef>
              <a:buClr>
                <a:schemeClr val="bg2"/>
              </a:buClr>
              <a:buSzPct val="75000"/>
              <a:buFont typeface="Wingdings" panose="05000000000000000000" pitchFamily="2" charset="2"/>
              <a:buNone/>
            </a:pPr>
            <a:r>
              <a:rPr lang="ko-KR" altLang="en-US" sz="2400" b="0">
                <a:solidFill>
                  <a:srgbClr val="FFFFFF"/>
                </a:solidFill>
                <a:latin typeface="黑体" panose="02010609060101010101" pitchFamily="49" charset="-122"/>
                <a:ea typeface="黑体" panose="02010609060101010101" pitchFamily="49" charset="-122"/>
              </a:rPr>
              <a:t>(1)了解</a:t>
            </a:r>
            <a:r>
              <a:rPr lang="ko-KR" altLang="en-US" sz="2400" b="0">
                <a:solidFill>
                  <a:srgbClr val="FFE699"/>
                </a:solidFill>
                <a:latin typeface="黑体" panose="02010609060101010101" pitchFamily="49" charset="-122"/>
                <a:ea typeface="黑体" panose="02010609060101010101" pitchFamily="49" charset="-122"/>
              </a:rPr>
              <a:t>洋务派为</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自强</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求富</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而创办的主要军事工业和民用工业，</a:t>
            </a:r>
            <a:r>
              <a:rPr lang="ko-KR" altLang="en-US" sz="2400" b="0">
                <a:solidFill>
                  <a:srgbClr val="FFFFFF"/>
                </a:solidFill>
                <a:latin typeface="黑体" panose="02010609060101010101" pitchFamily="49" charset="-122"/>
                <a:ea typeface="黑体" panose="02010609060101010101" pitchFamily="49" charset="-122"/>
              </a:rPr>
              <a:t>初步认识</a:t>
            </a:r>
            <a:r>
              <a:rPr lang="ko-KR" altLang="en-US" sz="2400" b="0">
                <a:solidFill>
                  <a:srgbClr val="FFFF00"/>
                </a:solidFill>
                <a:latin typeface="黑体" panose="02010609060101010101" pitchFamily="49" charset="-122"/>
                <a:ea typeface="黑体" panose="02010609060101010101" pitchFamily="49" charset="-122"/>
              </a:rPr>
              <a:t>洋务运动的作用和局限性。</a:t>
            </a:r>
          </a:p>
          <a:p>
            <a:pPr marL="342900" indent="-342900">
              <a:lnSpc>
                <a:spcPct val="100000"/>
              </a:lnSpc>
              <a:spcBef>
                <a:spcPts val="700"/>
              </a:spcBef>
              <a:buClr>
                <a:schemeClr val="bg2"/>
              </a:buClr>
              <a:buSzPct val="75000"/>
              <a:buFont typeface="Wingdings" panose="05000000000000000000" pitchFamily="2" charset="2"/>
              <a:buNone/>
            </a:pPr>
            <a:endParaRPr lang="ko-KR" altLang="en-US" sz="2400" b="0">
              <a:solidFill>
                <a:srgbClr val="FFFF00"/>
              </a:solidFill>
              <a:latin typeface="黑体" panose="02010609060101010101" pitchFamily="49" charset="-122"/>
              <a:ea typeface="黑体" panose="02010609060101010101" pitchFamily="49" charset="-122"/>
            </a:endParaRPr>
          </a:p>
          <a:p>
            <a:pPr marL="342900" indent="-342900">
              <a:lnSpc>
                <a:spcPct val="100000"/>
              </a:lnSpc>
              <a:spcBef>
                <a:spcPts val="700"/>
              </a:spcBef>
              <a:buClr>
                <a:schemeClr val="bg2"/>
              </a:buClr>
              <a:buSzPct val="75000"/>
              <a:buFont typeface="Wingdings" panose="05000000000000000000" pitchFamily="2" charset="2"/>
              <a:buNone/>
            </a:pPr>
            <a:r>
              <a:rPr lang="ko-KR" altLang="en-US" sz="2400" b="0">
                <a:solidFill>
                  <a:srgbClr val="FFFFFF"/>
                </a:solidFill>
                <a:latin typeface="黑体" panose="02010609060101010101" pitchFamily="49" charset="-122"/>
                <a:ea typeface="黑体" panose="02010609060101010101" pitchFamily="49" charset="-122"/>
              </a:rPr>
              <a:t>(2)知道</a:t>
            </a:r>
            <a:r>
              <a:rPr lang="ko-KR" altLang="en-US" sz="2400" b="0">
                <a:solidFill>
                  <a:srgbClr val="FFE699"/>
                </a:solidFill>
                <a:latin typeface="黑体" panose="02010609060101010101" pitchFamily="49" charset="-122"/>
                <a:ea typeface="黑体" panose="02010609060101010101" pitchFamily="49" charset="-122"/>
              </a:rPr>
              <a:t>康有为、梁启超等维新派代表，</a:t>
            </a:r>
            <a:r>
              <a:rPr lang="ko-KR" altLang="en-US" sz="2400" b="0">
                <a:solidFill>
                  <a:srgbClr val="FFFFFF"/>
                </a:solidFill>
                <a:latin typeface="黑体" panose="02010609060101010101" pitchFamily="49" charset="-122"/>
                <a:ea typeface="黑体" panose="02010609060101010101" pitchFamily="49" charset="-122"/>
              </a:rPr>
              <a:t>了解</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百日维新</a:t>
            </a:r>
            <a:r>
              <a:rPr lang="ko-KR" altLang="en-US" sz="2400" b="0">
                <a:solidFill>
                  <a:srgbClr val="FFE699"/>
                </a:solidFill>
                <a:latin typeface="Arial" panose="020B0604020202020204" pitchFamily="34" charset="0"/>
                <a:ea typeface="黑体" panose="02010609060101010101" pitchFamily="49" charset="-122"/>
              </a:rPr>
              <a:t>”</a:t>
            </a:r>
            <a:r>
              <a:rPr lang="ko-KR" altLang="en-US" sz="2400" b="0">
                <a:solidFill>
                  <a:srgbClr val="FFE699"/>
                </a:solidFill>
                <a:latin typeface="黑体" panose="02010609060101010101" pitchFamily="49" charset="-122"/>
                <a:ea typeface="黑体" panose="02010609060101010101" pitchFamily="49" charset="-122"/>
              </a:rPr>
              <a:t>的主要史实。</a:t>
            </a:r>
          </a:p>
          <a:p>
            <a:pPr marL="342900" indent="-342900">
              <a:lnSpc>
                <a:spcPct val="100000"/>
              </a:lnSpc>
              <a:spcBef>
                <a:spcPts val="700"/>
              </a:spcBef>
              <a:buClr>
                <a:schemeClr val="bg2"/>
              </a:buClr>
              <a:buSzPct val="75000"/>
              <a:buFont typeface="Wingdings" panose="05000000000000000000" pitchFamily="2" charset="2"/>
              <a:buNone/>
            </a:pPr>
            <a:endParaRPr lang="ko-KR" altLang="en-US" sz="2400" b="0">
              <a:solidFill>
                <a:srgbClr val="FFFFFF"/>
              </a:solidFill>
              <a:latin typeface="黑体" panose="02010609060101010101" pitchFamily="49" charset="-122"/>
              <a:ea typeface="黑体" panose="02010609060101010101" pitchFamily="49" charset="-122"/>
            </a:endParaRPr>
          </a:p>
          <a:p>
            <a:pPr marL="342900" indent="-342900">
              <a:lnSpc>
                <a:spcPct val="100000"/>
              </a:lnSpc>
              <a:spcBef>
                <a:spcPts val="700"/>
              </a:spcBef>
              <a:buClr>
                <a:schemeClr val="bg2"/>
              </a:buClr>
              <a:buSzPct val="75000"/>
              <a:buFont typeface="Wingdings" panose="05000000000000000000" pitchFamily="2" charset="2"/>
              <a:buNone/>
            </a:pPr>
            <a:r>
              <a:rPr lang="ko-KR" altLang="en-US" sz="2400" b="0">
                <a:solidFill>
                  <a:srgbClr val="FFFFFF"/>
                </a:solidFill>
                <a:latin typeface="黑体" panose="02010609060101010101" pitchFamily="49" charset="-122"/>
                <a:ea typeface="黑体" panose="02010609060101010101" pitchFamily="49" charset="-122"/>
              </a:rPr>
              <a:t>(3)</a:t>
            </a:r>
            <a:r>
              <a:rPr lang="ko-KR" altLang="en-US" sz="2400">
                <a:solidFill>
                  <a:schemeClr val="bg1"/>
                </a:solidFill>
                <a:latin typeface="黑体" panose="02010609060101010101" pitchFamily="49" charset="-122"/>
                <a:ea typeface="黑体" panose="02010609060101010101" pitchFamily="49" charset="-122"/>
              </a:rPr>
              <a:t>知道</a:t>
            </a:r>
            <a:r>
              <a:rPr lang="ko-KR" altLang="en-US" sz="2400">
                <a:solidFill>
                  <a:srgbClr val="E4E6A6"/>
                </a:solidFill>
                <a:latin typeface="黑体" panose="02010609060101010101" pitchFamily="49" charset="-122"/>
                <a:ea typeface="黑体" panose="02010609060101010101" pitchFamily="49" charset="-122"/>
              </a:rPr>
              <a:t>甲午中日战争的主要战役</a:t>
            </a:r>
            <a:r>
              <a:rPr lang="ko-KR" altLang="en-US" sz="2400">
                <a:solidFill>
                  <a:schemeClr val="bg1"/>
                </a:solidFill>
                <a:latin typeface="黑体" panose="02010609060101010101" pitchFamily="49" charset="-122"/>
                <a:ea typeface="黑体" panose="02010609060101010101" pitchFamily="49" charset="-122"/>
              </a:rPr>
              <a:t>；列举</a:t>
            </a:r>
            <a:r>
              <a:rPr lang="ko-KR" altLang="en-US" sz="2400">
                <a:solidFill>
                  <a:srgbClr val="E4E6A6"/>
                </a:solidFill>
                <a:latin typeface="黑体" panose="02010609060101010101" pitchFamily="49" charset="-122"/>
                <a:ea typeface="黑体" panose="02010609060101010101" pitchFamily="49" charset="-122"/>
              </a:rPr>
              <a:t>《马关条约》的主要内容</a:t>
            </a:r>
            <a:r>
              <a:rPr lang="ko-KR" altLang="en-US" sz="2400">
                <a:solidFill>
                  <a:schemeClr val="bg1"/>
                </a:solidFill>
                <a:latin typeface="黑体" panose="02010609060101010101" pitchFamily="49" charset="-122"/>
                <a:ea typeface="黑体" panose="02010609060101010101" pitchFamily="49" charset="-122"/>
              </a:rPr>
              <a:t>，说明《</a:t>
            </a:r>
            <a:r>
              <a:rPr lang="ko-KR" altLang="en-US" sz="2400">
                <a:solidFill>
                  <a:srgbClr val="FFFF00"/>
                </a:solidFill>
                <a:latin typeface="黑体" panose="02010609060101010101" pitchFamily="49" charset="-122"/>
                <a:ea typeface="黑体" panose="02010609060101010101" pitchFamily="49" charset="-122"/>
              </a:rPr>
              <a:t>马关条约》与中国民族危机加剧的关系</a:t>
            </a:r>
            <a:r>
              <a:rPr lang="ko-KR" altLang="en-US" sz="2400">
                <a:solidFill>
                  <a:schemeClr val="bg1"/>
                </a:solidFill>
                <a:latin typeface="黑体" panose="02010609060101010101" pitchFamily="49" charset="-122"/>
                <a:ea typeface="黑体" panose="02010609060101010101" pitchFamily="49" charset="-122"/>
              </a:rPr>
              <a:t>。</a:t>
            </a:r>
          </a:p>
          <a:p>
            <a:pPr marL="342900" indent="-342900">
              <a:lnSpc>
                <a:spcPct val="100000"/>
              </a:lnSpc>
              <a:spcBef>
                <a:spcPts val="700"/>
              </a:spcBef>
              <a:buClr>
                <a:schemeClr val="bg2"/>
              </a:buClr>
              <a:buSzPct val="75000"/>
              <a:buFont typeface="Wingdings" panose="05000000000000000000" pitchFamily="2" charset="2"/>
              <a:buNone/>
            </a:pPr>
            <a:endParaRPr lang="ko-KR" altLang="en-US" sz="2400" b="0">
              <a:solidFill>
                <a:srgbClr val="FFFFFF"/>
              </a:solidFill>
              <a:latin typeface="黑体" panose="02010609060101010101" pitchFamily="49" charset="-122"/>
              <a:ea typeface="黑体" panose="02010609060101010101" pitchFamily="49" charset="-122"/>
            </a:endParaRPr>
          </a:p>
          <a:p>
            <a:pPr marL="342900" indent="-342900">
              <a:lnSpc>
                <a:spcPct val="100000"/>
              </a:lnSpc>
              <a:spcBef>
                <a:spcPts val="700"/>
              </a:spcBef>
              <a:buClr>
                <a:schemeClr val="bg2"/>
              </a:buClr>
              <a:buSzPct val="75000"/>
              <a:buFont typeface="Wingdings" panose="05000000000000000000" pitchFamily="2" charset="2"/>
              <a:buNone/>
            </a:pPr>
            <a:r>
              <a:rPr lang="ko-KR" altLang="en-US" sz="2400" b="0">
                <a:solidFill>
                  <a:srgbClr val="FFFFFF"/>
                </a:solidFill>
                <a:latin typeface="黑体" panose="02010609060101010101" pitchFamily="49" charset="-122"/>
                <a:ea typeface="黑体" panose="02010609060101010101" pitchFamily="49" charset="-122"/>
              </a:rPr>
              <a:t>(4)知道</a:t>
            </a:r>
            <a:r>
              <a:rPr lang="ko-KR" altLang="en-US" sz="2400" b="0">
                <a:solidFill>
                  <a:srgbClr val="E4E6A6"/>
                </a:solidFill>
                <a:latin typeface="黑体" panose="02010609060101010101" pitchFamily="49" charset="-122"/>
                <a:ea typeface="黑体" panose="02010609060101010101" pitchFamily="49" charset="-122"/>
              </a:rPr>
              <a:t>义和团运动</a:t>
            </a:r>
            <a:r>
              <a:rPr lang="ko-KR" altLang="en-US" sz="2400" b="0">
                <a:solidFill>
                  <a:srgbClr val="FFFFFF"/>
                </a:solidFill>
                <a:latin typeface="黑体" panose="02010609060101010101" pitchFamily="49" charset="-122"/>
                <a:ea typeface="黑体" panose="02010609060101010101" pitchFamily="49" charset="-122"/>
              </a:rPr>
              <a:t>和</a:t>
            </a:r>
            <a:r>
              <a:rPr lang="ko-KR" altLang="en-US" sz="2400" b="0">
                <a:solidFill>
                  <a:srgbClr val="E4E6A6"/>
                </a:solidFill>
                <a:latin typeface="黑体" panose="02010609060101010101" pitchFamily="49" charset="-122"/>
                <a:ea typeface="黑体" panose="02010609060101010101" pitchFamily="49" charset="-122"/>
              </a:rPr>
              <a:t>抗击八国联军侵华的史实</a:t>
            </a:r>
            <a:r>
              <a:rPr lang="ko-KR" altLang="en-US" sz="2400" b="0">
                <a:solidFill>
                  <a:srgbClr val="FFFFFF"/>
                </a:solidFill>
                <a:latin typeface="黑体" panose="02010609060101010101" pitchFamily="49" charset="-122"/>
                <a:ea typeface="黑体" panose="02010609060101010101" pitchFamily="49" charset="-122"/>
              </a:rPr>
              <a:t>；结合</a:t>
            </a:r>
            <a:r>
              <a:rPr lang="ko-KR" altLang="en-US" sz="2400" b="0">
                <a:solidFill>
                  <a:srgbClr val="E4E6A6"/>
                </a:solidFill>
                <a:latin typeface="黑体" panose="02010609060101010101" pitchFamily="49" charset="-122"/>
                <a:ea typeface="黑体" panose="02010609060101010101" pitchFamily="49" charset="-122"/>
              </a:rPr>
              <a:t>《辛丑条约》</a:t>
            </a:r>
            <a:r>
              <a:rPr lang="ko-KR" altLang="en-US" sz="2400" b="0">
                <a:solidFill>
                  <a:srgbClr val="FFFFFF"/>
                </a:solidFill>
                <a:latin typeface="黑体" panose="02010609060101010101" pitchFamily="49" charset="-122"/>
                <a:ea typeface="黑体" panose="02010609060101010101" pitchFamily="49" charset="-122"/>
              </a:rPr>
              <a:t>的主要内容，分析</a:t>
            </a:r>
            <a:r>
              <a:rPr lang="ko-KR" altLang="en-US" sz="2400" b="0">
                <a:solidFill>
                  <a:srgbClr val="FFFF00"/>
                </a:solidFill>
                <a:latin typeface="黑体" panose="02010609060101010101" pitchFamily="49" charset="-122"/>
                <a:ea typeface="黑体" panose="02010609060101010101" pitchFamily="49" charset="-122"/>
              </a:rPr>
              <a:t>《辛丑条约》对中国民族危机全面加深的影响。</a:t>
            </a:r>
          </a:p>
        </p:txBody>
      </p:sp>
      <p:sp>
        <p:nvSpPr>
          <p:cNvPr id="4" name="Text Box -1020"/>
          <p:cNvSpPr txBox="1">
            <a:spLocks noChangeArrowheads="1"/>
          </p:cNvSpPr>
          <p:nvPr/>
        </p:nvSpPr>
        <p:spPr bwMode="auto">
          <a:xfrm>
            <a:off x="6600190" y="1644015"/>
            <a:ext cx="1683385" cy="521970"/>
          </a:xfrm>
          <a:prstGeom prst="rect">
            <a:avLst/>
          </a:prstGeom>
          <a:solidFill>
            <a:schemeClr val="bg1"/>
          </a:solidFill>
          <a:ln w="9525">
            <a:noFill/>
            <a:miter lim="800000"/>
          </a:ln>
        </p:spPr>
        <p:txBody>
          <a:bodyPr wrap="square">
            <a:spAutoFit/>
          </a:bodyPr>
          <a:lstStyle/>
          <a:p>
            <a:pPr>
              <a:lnSpc>
                <a:spcPct val="100000"/>
              </a:lnSpc>
              <a:spcBef>
                <a:spcPct val="0"/>
              </a:spcBef>
            </a:pPr>
            <a:r>
              <a:rPr lang="ko-KR" altLang="en-US" sz="2800" b="0">
                <a:solidFill>
                  <a:srgbClr val="FF0000"/>
                </a:solidFill>
                <a:latin typeface="楷体" panose="02010609060101010101" pitchFamily="49" charset="-122"/>
                <a:ea typeface="楷体" panose="02010609060101010101" pitchFamily="49" charset="-122"/>
              </a:rPr>
              <a:t>洋务运动</a:t>
            </a:r>
          </a:p>
        </p:txBody>
      </p:sp>
      <p:sp>
        <p:nvSpPr>
          <p:cNvPr id="5" name="Text Box -1019"/>
          <p:cNvSpPr txBox="1">
            <a:spLocks noChangeArrowheads="1"/>
          </p:cNvSpPr>
          <p:nvPr/>
        </p:nvSpPr>
        <p:spPr bwMode="auto">
          <a:xfrm>
            <a:off x="6600190" y="2754630"/>
            <a:ext cx="1683385" cy="521970"/>
          </a:xfrm>
          <a:prstGeom prst="rect">
            <a:avLst/>
          </a:prstGeom>
          <a:solidFill>
            <a:schemeClr val="bg1"/>
          </a:solidFill>
          <a:ln w="9525">
            <a:noFill/>
            <a:miter lim="800000"/>
          </a:ln>
        </p:spPr>
        <p:txBody>
          <a:bodyPr wrap="square">
            <a:spAutoFit/>
          </a:bodyPr>
          <a:lstStyle/>
          <a:p>
            <a:pPr>
              <a:lnSpc>
                <a:spcPct val="100000"/>
              </a:lnSpc>
              <a:spcBef>
                <a:spcPct val="0"/>
              </a:spcBef>
            </a:pPr>
            <a:r>
              <a:rPr lang="ko-KR" altLang="en-US" sz="2800" b="0">
                <a:solidFill>
                  <a:srgbClr val="FF0000"/>
                </a:solidFill>
                <a:latin typeface="楷体" panose="02010609060101010101" pitchFamily="49" charset="-122"/>
                <a:ea typeface="楷体" panose="02010609060101010101" pitchFamily="49" charset="-122"/>
              </a:rPr>
              <a:t>戊戌变法</a:t>
            </a:r>
          </a:p>
        </p:txBody>
      </p:sp>
      <p:sp>
        <p:nvSpPr>
          <p:cNvPr id="6" name="Text Box -1018"/>
          <p:cNvSpPr txBox="1">
            <a:spLocks noChangeArrowheads="1"/>
          </p:cNvSpPr>
          <p:nvPr/>
        </p:nvSpPr>
        <p:spPr bwMode="auto">
          <a:xfrm>
            <a:off x="5882640" y="4370705"/>
            <a:ext cx="2400935" cy="521970"/>
          </a:xfrm>
          <a:prstGeom prst="rect">
            <a:avLst/>
          </a:prstGeom>
          <a:solidFill>
            <a:schemeClr val="bg1"/>
          </a:solidFill>
          <a:ln w="9525">
            <a:noFill/>
            <a:miter lim="800000"/>
          </a:ln>
        </p:spPr>
        <p:txBody>
          <a:bodyPr wrap="square">
            <a:spAutoFit/>
          </a:bodyPr>
          <a:lstStyle/>
          <a:p>
            <a:pPr>
              <a:lnSpc>
                <a:spcPct val="100000"/>
              </a:lnSpc>
              <a:spcBef>
                <a:spcPct val="0"/>
              </a:spcBef>
            </a:pPr>
            <a:r>
              <a:rPr lang="zh-CN" altLang="ko-KR" sz="2800" b="0">
                <a:solidFill>
                  <a:srgbClr val="FF0000"/>
                </a:solidFill>
                <a:latin typeface="楷体" panose="02010609060101010101" pitchFamily="49" charset="-122"/>
                <a:ea typeface="楷体" panose="02010609060101010101" pitchFamily="49" charset="-122"/>
              </a:rPr>
              <a:t>甲午中日战争</a:t>
            </a:r>
          </a:p>
        </p:txBody>
      </p:sp>
      <p:sp>
        <p:nvSpPr>
          <p:cNvPr id="7" name="Text Box -1017"/>
          <p:cNvSpPr txBox="1">
            <a:spLocks noChangeArrowheads="1"/>
          </p:cNvSpPr>
          <p:nvPr/>
        </p:nvSpPr>
        <p:spPr bwMode="auto">
          <a:xfrm>
            <a:off x="5422265" y="5731510"/>
            <a:ext cx="3058160" cy="521970"/>
          </a:xfrm>
          <a:prstGeom prst="rect">
            <a:avLst/>
          </a:prstGeom>
          <a:solidFill>
            <a:schemeClr val="bg1"/>
          </a:solidFill>
          <a:ln w="9525">
            <a:noFill/>
            <a:miter lim="800000"/>
          </a:ln>
        </p:spPr>
        <p:txBody>
          <a:bodyPr wrap="square">
            <a:spAutoFit/>
          </a:bodyPr>
          <a:lstStyle/>
          <a:p>
            <a:pPr>
              <a:lnSpc>
                <a:spcPct val="100000"/>
              </a:lnSpc>
              <a:spcBef>
                <a:spcPct val="0"/>
              </a:spcBef>
            </a:pPr>
            <a:r>
              <a:rPr lang="zh-CN" altLang="ko-KR" sz="2800" b="0">
                <a:solidFill>
                  <a:srgbClr val="FF0000"/>
                </a:solidFill>
                <a:latin typeface="楷体" panose="02010609060101010101" pitchFamily="49" charset="-122"/>
                <a:ea typeface="楷体" panose="02010609060101010101" pitchFamily="49" charset="-122"/>
              </a:rPr>
              <a:t>八国联军侵华战争</a:t>
            </a:r>
          </a:p>
        </p:txBody>
      </p:sp>
      <p:sp>
        <p:nvSpPr>
          <p:cNvPr id="9223" name="Text Box -1016"/>
          <p:cNvSpPr txBox="1">
            <a:spLocks noChangeArrowheads="1"/>
          </p:cNvSpPr>
          <p:nvPr/>
        </p:nvSpPr>
        <p:spPr bwMode="auto">
          <a:xfrm>
            <a:off x="266700" y="336550"/>
            <a:ext cx="2940050" cy="644525"/>
          </a:xfrm>
          <a:prstGeom prst="rect">
            <a:avLst/>
          </a:prstGeom>
          <a:noFill/>
          <a:ln w="9525">
            <a:noFill/>
            <a:miter lim="800000"/>
          </a:ln>
        </p:spPr>
        <p:txBody>
          <a:bodyPr>
            <a:spAutoFit/>
          </a:bodyPr>
          <a:lstStyle/>
          <a:p>
            <a:pPr>
              <a:lnSpc>
                <a:spcPct val="100000"/>
              </a:lnSpc>
              <a:spcBef>
                <a:spcPct val="0"/>
              </a:spcBef>
            </a:pPr>
            <a:r>
              <a:rPr lang="ko-KR" altLang="en-US" sz="3600" b="0">
                <a:solidFill>
                  <a:srgbClr val="FFFFFF"/>
                </a:solidFill>
                <a:latin typeface="宋体" panose="02010600030101010101" pitchFamily="2" charset="-122"/>
                <a:ea typeface="宋体" panose="02010600030101010101" pitchFamily="2" charset="-122"/>
              </a:rPr>
              <a:t>【课标要求】</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p:tgtEl>
                                          <p:spTgt spid="4"/>
                                        </p:tgtEl>
                                        <p:attrNameLst>
                                          <p:attrName>ppt_x</p:attrName>
                                        </p:attrNameLst>
                                      </p:cBhvr>
                                      <p:tavLst>
                                        <p:tav tm="100000">
                                          <p:val>
                                            <p:strVal val="#ppt_x"/>
                                          </p:val>
                                        </p:tav>
                                        <p:tav tm="100000">
                                          <p:val>
                                            <p:strVal val="#ppt_x"/>
                                          </p:val>
                                        </p:tav>
                                      </p:tavLst>
                                    </p:anim>
                                    <p:anim calcmode="lin" valueType="num">
                                      <p:cBhvr>
                                        <p:cTn id="8" dur="250"/>
                                        <p:tgtEl>
                                          <p:spTgt spid="4"/>
                                        </p:tgtEl>
                                        <p:attrNameLst>
                                          <p:attrName>ppt_y</p:attrName>
                                        </p:attrNameLst>
                                      </p:cBhvr>
                                      <p:tavLst>
                                        <p:tav tm="10000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50"/>
                                        <p:tgtEl>
                                          <p:spTgt spid="5"/>
                                        </p:tgtEl>
                                        <p:attrNameLst>
                                          <p:attrName>ppt_x</p:attrName>
                                        </p:attrNameLst>
                                      </p:cBhvr>
                                      <p:tavLst>
                                        <p:tav tm="100000">
                                          <p:val>
                                            <p:strVal val="#ppt_x"/>
                                          </p:val>
                                        </p:tav>
                                        <p:tav tm="100000">
                                          <p:val>
                                            <p:strVal val="#ppt_x"/>
                                          </p:val>
                                        </p:tav>
                                      </p:tavLst>
                                    </p:anim>
                                    <p:anim calcmode="lin" valueType="num">
                                      <p:cBhvr>
                                        <p:cTn id="14" dur="250"/>
                                        <p:tgtEl>
                                          <p:spTgt spid="5"/>
                                        </p:tgtEl>
                                        <p:attrNameLst>
                                          <p:attrName>ppt_y</p:attrName>
                                        </p:attrNameLst>
                                      </p:cBhvr>
                                      <p:tavLst>
                                        <p:tav tm="10000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p:tgtEl>
                                          <p:spTgt spid="6"/>
                                        </p:tgtEl>
                                        <p:attrNameLst>
                                          <p:attrName>ppt_x</p:attrName>
                                        </p:attrNameLst>
                                      </p:cBhvr>
                                      <p:tavLst>
                                        <p:tav tm="100000">
                                          <p:val>
                                            <p:strVal val="#ppt_x"/>
                                          </p:val>
                                        </p:tav>
                                        <p:tav tm="100000">
                                          <p:val>
                                            <p:strVal val="#ppt_x"/>
                                          </p:val>
                                        </p:tav>
                                      </p:tavLst>
                                    </p:anim>
                                    <p:anim calcmode="lin" valueType="num">
                                      <p:cBhvr>
                                        <p:cTn id="20" dur="250"/>
                                        <p:tgtEl>
                                          <p:spTgt spid="6"/>
                                        </p:tgtEl>
                                        <p:attrNameLst>
                                          <p:attrName>ppt_y</p:attrName>
                                        </p:attrNameLst>
                                      </p:cBhvr>
                                      <p:tavLst>
                                        <p:tav tm="10000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p:tgtEl>
                                          <p:spTgt spid="7"/>
                                        </p:tgtEl>
                                        <p:attrNameLst>
                                          <p:attrName>ppt_x</p:attrName>
                                        </p:attrNameLst>
                                      </p:cBhvr>
                                      <p:tavLst>
                                        <p:tav tm="100000">
                                          <p:val>
                                            <p:strVal val="#ppt_x"/>
                                          </p:val>
                                        </p:tav>
                                        <p:tav tm="100000">
                                          <p:val>
                                            <p:strVal val="#ppt_x"/>
                                          </p:val>
                                        </p:tav>
                                      </p:tavLst>
                                    </p:anim>
                                    <p:anim calcmode="lin" valueType="num">
                                      <p:cBhvr>
                                        <p:cTn id="26" dur="250"/>
                                        <p:tgtEl>
                                          <p:spTgt spid="7"/>
                                        </p:tgtEl>
                                        <p:attrNameLst>
                                          <p:attrName>ppt_y</p:attrName>
                                        </p:attrNameLst>
                                      </p:cBhvr>
                                      <p:tavLst>
                                        <p:tav tm="10000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10242" name="Rectangle -1021"/>
          <p:cNvSpPr>
            <a:spLocks noChangeArrowheads="1"/>
          </p:cNvSpPr>
          <p:nvPr/>
        </p:nvSpPr>
        <p:spPr bwMode="auto">
          <a:xfrm>
            <a:off x="457200" y="439738"/>
            <a:ext cx="8229600" cy="5892800"/>
          </a:xfrm>
          <a:prstGeom prst="rect">
            <a:avLst/>
          </a:prstGeom>
          <a:noFill/>
          <a:ln w="9525">
            <a:noFill/>
            <a:miter lim="800000"/>
          </a:ln>
        </p:spPr>
        <p:txBody>
          <a:bodyPr/>
          <a:lstStyle/>
          <a:p>
            <a:pPr marL="342900" indent="-342900">
              <a:lnSpc>
                <a:spcPct val="100000"/>
              </a:lnSpc>
              <a:spcBef>
                <a:spcPts val="700"/>
              </a:spcBef>
              <a:buClr>
                <a:schemeClr val="bg2"/>
              </a:buClr>
              <a:buSzPct val="75000"/>
              <a:buFont typeface="Wingdings" panose="05000000000000000000" pitchFamily="2" charset="2"/>
              <a:buNone/>
            </a:pPr>
            <a:r>
              <a:rPr lang="ko-KR" altLang="en-US" sz="3200" b="0">
                <a:solidFill>
                  <a:srgbClr val="404040"/>
                </a:solidFill>
                <a:latin typeface="Wingdings" panose="05000000000000000000" pitchFamily="2" charset="2"/>
                <a:ea typeface="宋体" panose="02010600030101010101" pitchFamily="2" charset="-122"/>
              </a:rPr>
              <a:t>n	</a:t>
            </a:r>
            <a:endParaRPr lang="ko-KR" altLang="en-US" sz="3200" b="0">
              <a:solidFill>
                <a:srgbClr val="404040"/>
              </a:solidFill>
              <a:latin typeface="宋体" panose="02010600030101010101" pitchFamily="2" charset="-122"/>
              <a:ea typeface="宋体" panose="02010600030101010101" pitchFamily="2" charset="-122"/>
            </a:endParaRPr>
          </a:p>
        </p:txBody>
      </p:sp>
      <p:sp>
        <p:nvSpPr>
          <p:cNvPr id="10243" name="AutoShape -1020"/>
          <p:cNvSpPr>
            <a:spLocks noChangeArrowheads="1"/>
          </p:cNvSpPr>
          <p:nvPr/>
        </p:nvSpPr>
        <p:spPr bwMode="auto">
          <a:xfrm>
            <a:off x="179388" y="3138488"/>
            <a:ext cx="8990012" cy="285750"/>
          </a:xfrm>
          <a:prstGeom prst="rightArrow">
            <a:avLst>
              <a:gd name="adj1" fmla="val 50000"/>
              <a:gd name="adj2" fmla="val 50396"/>
            </a:avLst>
          </a:prstGeom>
          <a:solidFill>
            <a:srgbClr val="FFFFC2"/>
          </a:solidFill>
          <a:ln w="48260" cmpd="thickThin">
            <a:solidFill>
              <a:srgbClr val="695F0C"/>
            </a:solidFill>
            <a:round/>
          </a:ln>
        </p:spPr>
        <p:txBody>
          <a:bodyPr/>
          <a:lstStyle/>
          <a:p>
            <a:endParaRPr lang="zh-CN" altLang="en-US"/>
          </a:p>
        </p:txBody>
      </p:sp>
      <p:sp>
        <p:nvSpPr>
          <p:cNvPr id="5" name="Oval -1019"/>
          <p:cNvSpPr>
            <a:spLocks noChangeArrowheads="1"/>
          </p:cNvSpPr>
          <p:nvPr/>
        </p:nvSpPr>
        <p:spPr bwMode="auto">
          <a:xfrm>
            <a:off x="1957388" y="3238500"/>
            <a:ext cx="74612"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6" name="Oval -1018"/>
          <p:cNvSpPr>
            <a:spLocks noChangeArrowheads="1"/>
          </p:cNvSpPr>
          <p:nvPr/>
        </p:nvSpPr>
        <p:spPr bwMode="auto">
          <a:xfrm>
            <a:off x="4637088" y="3190875"/>
            <a:ext cx="76200"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7" name="Oval -1017"/>
          <p:cNvSpPr>
            <a:spLocks noChangeArrowheads="1"/>
          </p:cNvSpPr>
          <p:nvPr/>
        </p:nvSpPr>
        <p:spPr bwMode="auto">
          <a:xfrm>
            <a:off x="7639050" y="3182938"/>
            <a:ext cx="120650" cy="160337"/>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8" name="Oval -1016"/>
          <p:cNvSpPr>
            <a:spLocks noChangeArrowheads="1"/>
          </p:cNvSpPr>
          <p:nvPr/>
        </p:nvSpPr>
        <p:spPr bwMode="auto">
          <a:xfrm>
            <a:off x="8486775" y="3255963"/>
            <a:ext cx="76200" cy="146050"/>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3" name="Text Box -1011"/>
          <p:cNvSpPr txBox="1">
            <a:spLocks noChangeArrowheads="1"/>
          </p:cNvSpPr>
          <p:nvPr/>
        </p:nvSpPr>
        <p:spPr bwMode="auto">
          <a:xfrm>
            <a:off x="5878513" y="509588"/>
            <a:ext cx="3048000" cy="954087"/>
          </a:xfrm>
          <a:prstGeom prst="rect">
            <a:avLst/>
          </a:prstGeom>
          <a:noFill/>
          <a:ln w="9525">
            <a:noFill/>
            <a:miter lim="800000"/>
          </a:ln>
        </p:spPr>
        <p:txBody>
          <a:bodyPr>
            <a:spAutoFit/>
          </a:bodyPr>
          <a:lstStyle/>
          <a:p>
            <a:pPr>
              <a:lnSpc>
                <a:spcPct val="100000"/>
              </a:lnSpc>
              <a:spcBef>
                <a:spcPct val="0"/>
              </a:spcBef>
            </a:pPr>
            <a:r>
              <a:rPr lang="ko-KR" altLang="en-US" sz="2800" b="0">
                <a:solidFill>
                  <a:srgbClr val="FFFF00"/>
                </a:solidFill>
                <a:latin typeface="黑体" panose="02010609060101010101" pitchFamily="49" charset="-122"/>
                <a:ea typeface="黑体" panose="02010609060101010101" pitchFamily="49" charset="-122"/>
              </a:rPr>
              <a:t>请将这四个事件放入相应的位置</a:t>
            </a:r>
          </a:p>
        </p:txBody>
      </p:sp>
      <p:sp>
        <p:nvSpPr>
          <p:cNvPr id="10249" name="Text Box -1010"/>
          <p:cNvSpPr txBox="1">
            <a:spLocks noChangeArrowheads="1"/>
          </p:cNvSpPr>
          <p:nvPr/>
        </p:nvSpPr>
        <p:spPr bwMode="auto">
          <a:xfrm>
            <a:off x="1747838" y="3532188"/>
            <a:ext cx="487362" cy="2955925"/>
          </a:xfrm>
          <a:prstGeom prst="rect">
            <a:avLst/>
          </a:prstGeom>
          <a:solidFill>
            <a:srgbClr val="FFFFFF"/>
          </a:solidFill>
          <a:ln w="9525">
            <a:noFill/>
            <a:miter lim="800000"/>
          </a:ln>
        </p:spPr>
        <p:txBody>
          <a:bodyPr/>
          <a:lstStyle/>
          <a:p>
            <a:pPr algn="ctr"/>
            <a:endParaRPr lang="zh-CN" altLang="zh-CN"/>
          </a:p>
        </p:txBody>
      </p:sp>
      <p:sp>
        <p:nvSpPr>
          <p:cNvPr id="10250" name="Text Box -1007"/>
          <p:cNvSpPr txBox="1">
            <a:spLocks noChangeArrowheads="1"/>
          </p:cNvSpPr>
          <p:nvPr/>
        </p:nvSpPr>
        <p:spPr bwMode="auto">
          <a:xfrm>
            <a:off x="8281988" y="3540125"/>
            <a:ext cx="487362" cy="2957513"/>
          </a:xfrm>
          <a:prstGeom prst="rect">
            <a:avLst/>
          </a:prstGeom>
          <a:solidFill>
            <a:srgbClr val="FFFFFF"/>
          </a:solidFill>
          <a:ln w="9525">
            <a:noFill/>
            <a:miter lim="800000"/>
          </a:ln>
        </p:spPr>
        <p:txBody>
          <a:bodyPr/>
          <a:lstStyle/>
          <a:p>
            <a:endParaRPr lang="zh-CN" altLang="en-US"/>
          </a:p>
        </p:txBody>
      </p:sp>
      <p:sp>
        <p:nvSpPr>
          <p:cNvPr id="18" name="Oval -1006"/>
          <p:cNvSpPr>
            <a:spLocks noChangeArrowheads="1"/>
          </p:cNvSpPr>
          <p:nvPr/>
        </p:nvSpPr>
        <p:spPr bwMode="auto">
          <a:xfrm>
            <a:off x="382588" y="3198813"/>
            <a:ext cx="76200" cy="144462"/>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0252" name="Text Box -1004"/>
          <p:cNvSpPr txBox="1">
            <a:spLocks noChangeArrowheads="1"/>
          </p:cNvSpPr>
          <p:nvPr/>
        </p:nvSpPr>
        <p:spPr bwMode="auto">
          <a:xfrm>
            <a:off x="17463" y="2708275"/>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1840</a:t>
            </a:r>
          </a:p>
        </p:txBody>
      </p:sp>
      <p:sp>
        <p:nvSpPr>
          <p:cNvPr id="10253" name="Text Box -1003"/>
          <p:cNvSpPr txBox="1">
            <a:spLocks noChangeArrowheads="1"/>
          </p:cNvSpPr>
          <p:nvPr/>
        </p:nvSpPr>
        <p:spPr bwMode="auto">
          <a:xfrm>
            <a:off x="214313" y="3548063"/>
            <a:ext cx="487362" cy="2957512"/>
          </a:xfrm>
          <a:prstGeom prst="rect">
            <a:avLst/>
          </a:prstGeom>
          <a:solidFill>
            <a:srgbClr val="FFFFFF"/>
          </a:solidFill>
          <a:ln w="9525">
            <a:noFill/>
            <a:miter lim="800000"/>
          </a:ln>
        </p:spPr>
        <p:txBody>
          <a:bodyPr/>
          <a:lstStyle/>
          <a:p>
            <a:endParaRPr lang="zh-CN" altLang="en-US"/>
          </a:p>
        </p:txBody>
      </p:sp>
      <p:sp>
        <p:nvSpPr>
          <p:cNvPr id="10254" name="Text Box -1002"/>
          <p:cNvSpPr txBox="1">
            <a:spLocks noChangeArrowheads="1"/>
          </p:cNvSpPr>
          <p:nvPr/>
        </p:nvSpPr>
        <p:spPr bwMode="auto">
          <a:xfrm>
            <a:off x="157163" y="3548063"/>
            <a:ext cx="609600" cy="2630487"/>
          </a:xfrm>
          <a:prstGeom prst="rect">
            <a:avLst/>
          </a:prstGeom>
          <a:noFill/>
          <a:ln w="9525">
            <a:noFill/>
            <a:miter lim="800000"/>
          </a:ln>
        </p:spPr>
        <p:txBody>
          <a:bodyPr vert="eaVert">
            <a:spAutoFit/>
          </a:bodyPr>
          <a:lstStyle/>
          <a:p>
            <a:pPr>
              <a:lnSpc>
                <a:spcPct val="100000"/>
              </a:lnSpc>
              <a:spcBef>
                <a:spcPct val="0"/>
              </a:spcBef>
            </a:pPr>
            <a:r>
              <a:rPr lang="ko-KR" altLang="en-US" sz="2800">
                <a:solidFill>
                  <a:srgbClr val="000000"/>
                </a:solidFill>
                <a:latin typeface="黑体" panose="02010609060101010101" pitchFamily="49" charset="-122"/>
                <a:ea typeface="黑体" panose="02010609060101010101" pitchFamily="49" charset="-122"/>
              </a:rPr>
              <a:t> 鸦片战争</a:t>
            </a:r>
          </a:p>
        </p:txBody>
      </p:sp>
      <p:sp>
        <p:nvSpPr>
          <p:cNvPr id="23" name="Oval -1001"/>
          <p:cNvSpPr>
            <a:spLocks noChangeArrowheads="1"/>
          </p:cNvSpPr>
          <p:nvPr/>
        </p:nvSpPr>
        <p:spPr bwMode="auto">
          <a:xfrm>
            <a:off x="1225550" y="3238500"/>
            <a:ext cx="74613"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0256" name="Text Box -1000"/>
          <p:cNvSpPr txBox="1">
            <a:spLocks noChangeArrowheads="1"/>
          </p:cNvSpPr>
          <p:nvPr/>
        </p:nvSpPr>
        <p:spPr bwMode="auto">
          <a:xfrm>
            <a:off x="788988" y="2716213"/>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1842</a:t>
            </a:r>
          </a:p>
        </p:txBody>
      </p:sp>
      <p:sp>
        <p:nvSpPr>
          <p:cNvPr id="10257" name="Text Box -999"/>
          <p:cNvSpPr txBox="1">
            <a:spLocks noChangeArrowheads="1"/>
          </p:cNvSpPr>
          <p:nvPr/>
        </p:nvSpPr>
        <p:spPr bwMode="auto">
          <a:xfrm>
            <a:off x="1036638" y="3530600"/>
            <a:ext cx="487362" cy="2957513"/>
          </a:xfrm>
          <a:prstGeom prst="rect">
            <a:avLst/>
          </a:prstGeom>
          <a:solidFill>
            <a:srgbClr val="FFFFFF"/>
          </a:solidFill>
          <a:ln w="9525">
            <a:noFill/>
            <a:miter lim="800000"/>
          </a:ln>
        </p:spPr>
        <p:txBody>
          <a:bodyPr/>
          <a:lstStyle/>
          <a:p>
            <a:endParaRPr lang="zh-CN" altLang="en-US"/>
          </a:p>
        </p:txBody>
      </p:sp>
      <p:sp>
        <p:nvSpPr>
          <p:cNvPr id="10258" name="Text Box -997"/>
          <p:cNvSpPr txBox="1">
            <a:spLocks noChangeArrowheads="1"/>
          </p:cNvSpPr>
          <p:nvPr/>
        </p:nvSpPr>
        <p:spPr bwMode="auto">
          <a:xfrm>
            <a:off x="1593850" y="2690813"/>
            <a:ext cx="11826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1856</a:t>
            </a:r>
          </a:p>
        </p:txBody>
      </p:sp>
      <p:sp>
        <p:nvSpPr>
          <p:cNvPr id="10259" name="Text Box -996"/>
          <p:cNvSpPr txBox="1">
            <a:spLocks noChangeArrowheads="1"/>
          </p:cNvSpPr>
          <p:nvPr/>
        </p:nvSpPr>
        <p:spPr bwMode="auto">
          <a:xfrm>
            <a:off x="1752600" y="3814763"/>
            <a:ext cx="547688" cy="2517775"/>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第二次鸦片战争</a:t>
            </a:r>
          </a:p>
        </p:txBody>
      </p:sp>
      <p:sp>
        <p:nvSpPr>
          <p:cNvPr id="29" name="Oval -995"/>
          <p:cNvSpPr>
            <a:spLocks noChangeArrowheads="1"/>
          </p:cNvSpPr>
          <p:nvPr/>
        </p:nvSpPr>
        <p:spPr bwMode="auto">
          <a:xfrm>
            <a:off x="2493963" y="3198813"/>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0" name="Oval -994"/>
          <p:cNvSpPr>
            <a:spLocks noChangeArrowheads="1"/>
          </p:cNvSpPr>
          <p:nvPr/>
        </p:nvSpPr>
        <p:spPr bwMode="auto">
          <a:xfrm>
            <a:off x="4300538" y="3208338"/>
            <a:ext cx="74612"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0262" name="Text Box -993"/>
          <p:cNvSpPr txBox="1">
            <a:spLocks noChangeArrowheads="1"/>
          </p:cNvSpPr>
          <p:nvPr/>
        </p:nvSpPr>
        <p:spPr bwMode="auto">
          <a:xfrm>
            <a:off x="2616200" y="2746375"/>
            <a:ext cx="1619250" cy="461963"/>
          </a:xfrm>
          <a:prstGeom prst="rect">
            <a:avLst/>
          </a:prstGeom>
          <a:noFill/>
          <a:ln w="9525">
            <a:noFill/>
            <a:miter lim="800000"/>
          </a:ln>
        </p:spPr>
        <p:txBody>
          <a:bodyPr>
            <a:spAutoFit/>
          </a:bodyPr>
          <a:lstStyle/>
          <a:p>
            <a:pPr>
              <a:lnSpc>
                <a:spcPct val="100000"/>
              </a:lnSpc>
              <a:spcBef>
                <a:spcPct val="0"/>
              </a:spcBef>
            </a:pPr>
            <a:r>
              <a:rPr lang="ko-KR" altLang="en-US" sz="2400">
                <a:solidFill>
                  <a:srgbClr val="FFFF00"/>
                </a:solidFill>
                <a:latin typeface="黑体" panose="02010609060101010101" pitchFamily="49" charset="-122"/>
                <a:ea typeface="黑体" panose="02010609060101010101" pitchFamily="49" charset="-122"/>
              </a:rPr>
              <a:t>60-90年代</a:t>
            </a:r>
          </a:p>
        </p:txBody>
      </p:sp>
      <p:sp>
        <p:nvSpPr>
          <p:cNvPr id="10263" name="Oval -992"/>
          <p:cNvSpPr>
            <a:spLocks noChangeArrowheads="1"/>
          </p:cNvSpPr>
          <p:nvPr/>
        </p:nvSpPr>
        <p:spPr bwMode="auto">
          <a:xfrm>
            <a:off x="2716213" y="3363913"/>
            <a:ext cx="1419225" cy="3179762"/>
          </a:xfrm>
          <a:prstGeom prst="ellipse">
            <a:avLst/>
          </a:prstGeom>
          <a:solidFill>
            <a:srgbClr val="4F81BD"/>
          </a:solidFill>
          <a:ln w="12700">
            <a:solidFill>
              <a:srgbClr val="385D8A"/>
            </a:solidFill>
            <a:round/>
          </a:ln>
        </p:spPr>
        <p:txBody>
          <a:bodyPr/>
          <a:lstStyle/>
          <a:p>
            <a:endParaRPr lang="zh-CN" altLang="en-US"/>
          </a:p>
        </p:txBody>
      </p:sp>
      <p:sp>
        <p:nvSpPr>
          <p:cNvPr id="10264" name="Text Box -991"/>
          <p:cNvSpPr txBox="1">
            <a:spLocks noChangeArrowheads="1"/>
          </p:cNvSpPr>
          <p:nvPr/>
        </p:nvSpPr>
        <p:spPr bwMode="auto">
          <a:xfrm>
            <a:off x="4203700" y="2686050"/>
            <a:ext cx="942975"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1894</a:t>
            </a:r>
          </a:p>
        </p:txBody>
      </p:sp>
      <p:sp>
        <p:nvSpPr>
          <p:cNvPr id="10265" name="Text Box -990"/>
          <p:cNvSpPr txBox="1">
            <a:spLocks noChangeArrowheads="1"/>
          </p:cNvSpPr>
          <p:nvPr/>
        </p:nvSpPr>
        <p:spPr bwMode="auto">
          <a:xfrm>
            <a:off x="4135438" y="3694113"/>
            <a:ext cx="547687" cy="2459037"/>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中日甲午战争</a:t>
            </a:r>
          </a:p>
        </p:txBody>
      </p:sp>
      <p:sp>
        <p:nvSpPr>
          <p:cNvPr id="35" name="Oval -989"/>
          <p:cNvSpPr>
            <a:spLocks noChangeArrowheads="1"/>
          </p:cNvSpPr>
          <p:nvPr/>
        </p:nvSpPr>
        <p:spPr bwMode="auto">
          <a:xfrm>
            <a:off x="5340350" y="3209925"/>
            <a:ext cx="76200"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6" name="Oval -988"/>
          <p:cNvSpPr>
            <a:spLocks noChangeArrowheads="1"/>
          </p:cNvSpPr>
          <p:nvPr/>
        </p:nvSpPr>
        <p:spPr bwMode="auto">
          <a:xfrm>
            <a:off x="6478588" y="3182938"/>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0268" name="Text Box -987"/>
          <p:cNvSpPr txBox="1">
            <a:spLocks noChangeArrowheads="1"/>
          </p:cNvSpPr>
          <p:nvPr/>
        </p:nvSpPr>
        <p:spPr bwMode="auto">
          <a:xfrm>
            <a:off x="4937125" y="2716213"/>
            <a:ext cx="9413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1895</a:t>
            </a:r>
          </a:p>
        </p:txBody>
      </p:sp>
      <p:sp>
        <p:nvSpPr>
          <p:cNvPr id="10269" name="Text Box -986"/>
          <p:cNvSpPr txBox="1">
            <a:spLocks noChangeArrowheads="1"/>
          </p:cNvSpPr>
          <p:nvPr/>
        </p:nvSpPr>
        <p:spPr bwMode="auto">
          <a:xfrm>
            <a:off x="5133975" y="3498850"/>
            <a:ext cx="487363" cy="2955925"/>
          </a:xfrm>
          <a:prstGeom prst="rect">
            <a:avLst/>
          </a:prstGeom>
          <a:solidFill>
            <a:srgbClr val="FFFFFF"/>
          </a:solidFill>
          <a:ln w="9525">
            <a:noFill/>
            <a:miter lim="800000"/>
          </a:ln>
        </p:spPr>
        <p:txBody>
          <a:bodyPr/>
          <a:lstStyle/>
          <a:p>
            <a:endParaRPr lang="zh-CN" altLang="en-US"/>
          </a:p>
        </p:txBody>
      </p:sp>
      <p:sp>
        <p:nvSpPr>
          <p:cNvPr id="10270" name="Text Box -985"/>
          <p:cNvSpPr txBox="1">
            <a:spLocks noChangeArrowheads="1"/>
          </p:cNvSpPr>
          <p:nvPr/>
        </p:nvSpPr>
        <p:spPr bwMode="auto">
          <a:xfrm>
            <a:off x="1046163" y="3779838"/>
            <a:ext cx="546100" cy="25447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《南京条约》</a:t>
            </a:r>
          </a:p>
        </p:txBody>
      </p:sp>
      <p:sp>
        <p:nvSpPr>
          <p:cNvPr id="10271" name="Text Box -984"/>
          <p:cNvSpPr txBox="1">
            <a:spLocks noChangeArrowheads="1"/>
          </p:cNvSpPr>
          <p:nvPr/>
        </p:nvSpPr>
        <p:spPr bwMode="auto">
          <a:xfrm>
            <a:off x="5133975" y="3694113"/>
            <a:ext cx="547688" cy="2219325"/>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《马关条约》</a:t>
            </a:r>
          </a:p>
        </p:txBody>
      </p:sp>
      <p:sp>
        <p:nvSpPr>
          <p:cNvPr id="10272" name="Text Box -983"/>
          <p:cNvSpPr txBox="1">
            <a:spLocks noChangeArrowheads="1"/>
          </p:cNvSpPr>
          <p:nvPr/>
        </p:nvSpPr>
        <p:spPr bwMode="auto">
          <a:xfrm>
            <a:off x="6161088" y="2740025"/>
            <a:ext cx="1141412"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00"/>
                </a:solidFill>
                <a:latin typeface="黑体" panose="02010609060101010101" pitchFamily="49" charset="-122"/>
                <a:ea typeface="黑体" panose="02010609060101010101" pitchFamily="49" charset="-122"/>
              </a:rPr>
              <a:t>1898年</a:t>
            </a:r>
          </a:p>
        </p:txBody>
      </p:sp>
      <p:sp>
        <p:nvSpPr>
          <p:cNvPr id="10273" name="Oval -982"/>
          <p:cNvSpPr>
            <a:spLocks noChangeArrowheads="1"/>
          </p:cNvSpPr>
          <p:nvPr/>
        </p:nvSpPr>
        <p:spPr bwMode="auto">
          <a:xfrm>
            <a:off x="6161088" y="3386138"/>
            <a:ext cx="847725" cy="3179762"/>
          </a:xfrm>
          <a:prstGeom prst="ellipse">
            <a:avLst/>
          </a:prstGeom>
          <a:solidFill>
            <a:srgbClr val="4F81BD"/>
          </a:solidFill>
          <a:ln w="12700">
            <a:solidFill>
              <a:srgbClr val="385D8A"/>
            </a:solidFill>
            <a:round/>
          </a:ln>
        </p:spPr>
        <p:txBody>
          <a:bodyPr/>
          <a:lstStyle/>
          <a:p>
            <a:endParaRPr lang="zh-CN" altLang="en-US"/>
          </a:p>
        </p:txBody>
      </p:sp>
      <p:sp>
        <p:nvSpPr>
          <p:cNvPr id="10274" name="Text Box -981"/>
          <p:cNvSpPr txBox="1">
            <a:spLocks noChangeArrowheads="1"/>
          </p:cNvSpPr>
          <p:nvPr/>
        </p:nvSpPr>
        <p:spPr bwMode="auto">
          <a:xfrm>
            <a:off x="8201025" y="2700338"/>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1901</a:t>
            </a:r>
          </a:p>
        </p:txBody>
      </p:sp>
      <p:sp>
        <p:nvSpPr>
          <p:cNvPr id="10275" name="Text Box -980"/>
          <p:cNvSpPr txBox="1">
            <a:spLocks noChangeArrowheads="1"/>
          </p:cNvSpPr>
          <p:nvPr/>
        </p:nvSpPr>
        <p:spPr bwMode="auto">
          <a:xfrm>
            <a:off x="7346950" y="2673350"/>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1900</a:t>
            </a:r>
          </a:p>
        </p:txBody>
      </p:sp>
      <p:sp>
        <p:nvSpPr>
          <p:cNvPr id="10276" name="Text Box -978"/>
          <p:cNvSpPr txBox="1">
            <a:spLocks noChangeArrowheads="1"/>
          </p:cNvSpPr>
          <p:nvPr/>
        </p:nvSpPr>
        <p:spPr bwMode="auto">
          <a:xfrm>
            <a:off x="8281988" y="3757613"/>
            <a:ext cx="546100" cy="24685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《辛丑条约》</a:t>
            </a:r>
          </a:p>
        </p:txBody>
      </p:sp>
      <p:sp>
        <p:nvSpPr>
          <p:cNvPr id="10277" name="Oval -975"/>
          <p:cNvSpPr>
            <a:spLocks noChangeArrowheads="1"/>
          </p:cNvSpPr>
          <p:nvPr/>
        </p:nvSpPr>
        <p:spPr bwMode="auto">
          <a:xfrm>
            <a:off x="7373938" y="3424238"/>
            <a:ext cx="650875" cy="3059112"/>
          </a:xfrm>
          <a:prstGeom prst="ellipse">
            <a:avLst/>
          </a:prstGeom>
          <a:solidFill>
            <a:srgbClr val="4F81BD"/>
          </a:solidFill>
          <a:ln w="12700">
            <a:solidFill>
              <a:srgbClr val="385D8A"/>
            </a:solidFill>
            <a:round/>
          </a:ln>
        </p:spPr>
        <p:txBody>
          <a:bodyPr/>
          <a:lstStyle/>
          <a:p>
            <a:endParaRPr lang="zh-CN" altLang="en-US"/>
          </a:p>
        </p:txBody>
      </p:sp>
      <p:sp>
        <p:nvSpPr>
          <p:cNvPr id="10278" name="Oval -974"/>
          <p:cNvSpPr>
            <a:spLocks noChangeArrowheads="1"/>
          </p:cNvSpPr>
          <p:nvPr/>
        </p:nvSpPr>
        <p:spPr bwMode="auto">
          <a:xfrm>
            <a:off x="4300538" y="3433763"/>
            <a:ext cx="746125" cy="3086100"/>
          </a:xfrm>
          <a:prstGeom prst="ellipse">
            <a:avLst/>
          </a:prstGeom>
          <a:solidFill>
            <a:srgbClr val="4F81BD"/>
          </a:solidFill>
          <a:ln w="12700">
            <a:solidFill>
              <a:srgbClr val="385D8A"/>
            </a:solidFill>
            <a:round/>
          </a:ln>
        </p:spPr>
        <p:txBody>
          <a:bodyPr/>
          <a:lstStyle/>
          <a:p>
            <a:endParaRPr lang="zh-CN" altLang="en-US"/>
          </a:p>
        </p:txBody>
      </p:sp>
      <p:sp>
        <p:nvSpPr>
          <p:cNvPr id="10279" name="文本框 1"/>
          <p:cNvSpPr txBox="1">
            <a:spLocks noChangeArrowheads="1"/>
          </p:cNvSpPr>
          <p:nvPr/>
        </p:nvSpPr>
        <p:spPr bwMode="auto">
          <a:xfrm>
            <a:off x="3578225" y="439738"/>
            <a:ext cx="914400" cy="2405062"/>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八国联军侵华战争</a:t>
            </a:r>
            <a:endParaRPr lang="en-US" altLang="zh-CN" sz="2800" b="0">
              <a:solidFill>
                <a:schemeClr val="bg1"/>
              </a:solidFill>
              <a:latin typeface="黑体" panose="02010609060101010101" pitchFamily="49" charset="-122"/>
              <a:ea typeface="黑体" panose="02010609060101010101" pitchFamily="49" charset="-122"/>
            </a:endParaRPr>
          </a:p>
        </p:txBody>
      </p:sp>
      <p:sp>
        <p:nvSpPr>
          <p:cNvPr id="10280" name="文本框 2"/>
          <p:cNvSpPr txBox="1">
            <a:spLocks noChangeArrowheads="1"/>
          </p:cNvSpPr>
          <p:nvPr/>
        </p:nvSpPr>
        <p:spPr bwMode="auto">
          <a:xfrm>
            <a:off x="1300163" y="439738"/>
            <a:ext cx="547687" cy="2071687"/>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戊戌变法</a:t>
            </a:r>
          </a:p>
        </p:txBody>
      </p:sp>
      <p:sp>
        <p:nvSpPr>
          <p:cNvPr id="10281" name="文本框 3"/>
          <p:cNvSpPr txBox="1">
            <a:spLocks noChangeArrowheads="1"/>
          </p:cNvSpPr>
          <p:nvPr/>
        </p:nvSpPr>
        <p:spPr bwMode="auto">
          <a:xfrm>
            <a:off x="2863850" y="441325"/>
            <a:ext cx="549275" cy="2306638"/>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甲午中日战争</a:t>
            </a:r>
          </a:p>
        </p:txBody>
      </p:sp>
      <p:sp>
        <p:nvSpPr>
          <p:cNvPr id="10282" name="文本框 13"/>
          <p:cNvSpPr txBox="1">
            <a:spLocks noChangeArrowheads="1"/>
          </p:cNvSpPr>
          <p:nvPr/>
        </p:nvSpPr>
        <p:spPr bwMode="auto">
          <a:xfrm>
            <a:off x="2054225" y="441325"/>
            <a:ext cx="547688" cy="2259013"/>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洋务运动</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11266" name="Rectangle -1021"/>
          <p:cNvSpPr>
            <a:spLocks noChangeArrowheads="1"/>
          </p:cNvSpPr>
          <p:nvPr/>
        </p:nvSpPr>
        <p:spPr bwMode="auto">
          <a:xfrm>
            <a:off x="458788" y="334963"/>
            <a:ext cx="8229600" cy="5892800"/>
          </a:xfrm>
          <a:prstGeom prst="rect">
            <a:avLst/>
          </a:prstGeom>
          <a:noFill/>
          <a:ln w="9525">
            <a:noFill/>
            <a:miter lim="800000"/>
          </a:ln>
        </p:spPr>
        <p:txBody>
          <a:bodyPr/>
          <a:lstStyle/>
          <a:p>
            <a:pPr marL="342900" indent="-342900">
              <a:lnSpc>
                <a:spcPct val="100000"/>
              </a:lnSpc>
              <a:spcBef>
                <a:spcPts val="700"/>
              </a:spcBef>
              <a:buClr>
                <a:schemeClr val="bg2"/>
              </a:buClr>
              <a:buSzPct val="75000"/>
              <a:buFont typeface="Wingdings" panose="05000000000000000000" pitchFamily="2" charset="2"/>
              <a:buNone/>
            </a:pPr>
            <a:r>
              <a:rPr lang="ko-KR" altLang="en-US" sz="3200" b="0">
                <a:solidFill>
                  <a:srgbClr val="404040"/>
                </a:solidFill>
                <a:latin typeface="Wingdings" panose="05000000000000000000" pitchFamily="2" charset="2"/>
                <a:ea typeface="宋体" panose="02010600030101010101" pitchFamily="2" charset="-122"/>
              </a:rPr>
              <a:t>n	</a:t>
            </a:r>
            <a:endParaRPr lang="ko-KR" altLang="en-US" sz="3200" b="0">
              <a:solidFill>
                <a:srgbClr val="404040"/>
              </a:solidFill>
              <a:latin typeface="宋体" panose="02010600030101010101" pitchFamily="2" charset="-122"/>
              <a:ea typeface="宋体" panose="02010600030101010101" pitchFamily="2" charset="-122"/>
            </a:endParaRPr>
          </a:p>
        </p:txBody>
      </p:sp>
      <p:sp>
        <p:nvSpPr>
          <p:cNvPr id="11267" name="AutoShape -1020"/>
          <p:cNvSpPr>
            <a:spLocks noChangeArrowheads="1"/>
          </p:cNvSpPr>
          <p:nvPr/>
        </p:nvSpPr>
        <p:spPr bwMode="auto">
          <a:xfrm>
            <a:off x="179388" y="3138488"/>
            <a:ext cx="8990012" cy="285750"/>
          </a:xfrm>
          <a:prstGeom prst="rightArrow">
            <a:avLst>
              <a:gd name="adj1" fmla="val 50000"/>
              <a:gd name="adj2" fmla="val 50396"/>
            </a:avLst>
          </a:prstGeom>
          <a:solidFill>
            <a:srgbClr val="FFFFC2"/>
          </a:solidFill>
          <a:ln w="48260" cmpd="thickThin">
            <a:solidFill>
              <a:srgbClr val="695F0C"/>
            </a:solidFill>
            <a:round/>
          </a:ln>
        </p:spPr>
        <p:txBody>
          <a:bodyPr/>
          <a:lstStyle/>
          <a:p>
            <a:endParaRPr lang="zh-CN" altLang="en-US"/>
          </a:p>
        </p:txBody>
      </p:sp>
      <p:sp>
        <p:nvSpPr>
          <p:cNvPr id="5" name="Oval -1019"/>
          <p:cNvSpPr>
            <a:spLocks noChangeArrowheads="1"/>
          </p:cNvSpPr>
          <p:nvPr/>
        </p:nvSpPr>
        <p:spPr bwMode="auto">
          <a:xfrm>
            <a:off x="1957388" y="3238500"/>
            <a:ext cx="74612"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6" name="Oval -1018"/>
          <p:cNvSpPr>
            <a:spLocks noChangeArrowheads="1"/>
          </p:cNvSpPr>
          <p:nvPr/>
        </p:nvSpPr>
        <p:spPr bwMode="auto">
          <a:xfrm>
            <a:off x="4637088" y="3190875"/>
            <a:ext cx="76200"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7" name="Oval -1017"/>
          <p:cNvSpPr>
            <a:spLocks noChangeArrowheads="1"/>
          </p:cNvSpPr>
          <p:nvPr/>
        </p:nvSpPr>
        <p:spPr bwMode="auto">
          <a:xfrm>
            <a:off x="7639050" y="3182938"/>
            <a:ext cx="120650" cy="160337"/>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8" name="Oval -1016"/>
          <p:cNvSpPr>
            <a:spLocks noChangeArrowheads="1"/>
          </p:cNvSpPr>
          <p:nvPr/>
        </p:nvSpPr>
        <p:spPr bwMode="auto">
          <a:xfrm>
            <a:off x="8486775" y="3255963"/>
            <a:ext cx="76200" cy="146050"/>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1272" name="Text Box -1010"/>
          <p:cNvSpPr txBox="1">
            <a:spLocks noChangeArrowheads="1"/>
          </p:cNvSpPr>
          <p:nvPr/>
        </p:nvSpPr>
        <p:spPr bwMode="auto">
          <a:xfrm>
            <a:off x="1747838" y="3532188"/>
            <a:ext cx="487362" cy="2955925"/>
          </a:xfrm>
          <a:prstGeom prst="rect">
            <a:avLst/>
          </a:prstGeom>
          <a:solidFill>
            <a:srgbClr val="FFFFFF"/>
          </a:solidFill>
          <a:ln w="9525">
            <a:noFill/>
            <a:miter lim="800000"/>
          </a:ln>
        </p:spPr>
        <p:txBody>
          <a:bodyPr/>
          <a:lstStyle/>
          <a:p>
            <a:pPr algn="ctr"/>
            <a:endParaRPr lang="zh-CN" altLang="zh-CN"/>
          </a:p>
        </p:txBody>
      </p:sp>
      <p:sp>
        <p:nvSpPr>
          <p:cNvPr id="11273" name="Text Box -1007"/>
          <p:cNvSpPr txBox="1">
            <a:spLocks noChangeArrowheads="1"/>
          </p:cNvSpPr>
          <p:nvPr/>
        </p:nvSpPr>
        <p:spPr bwMode="auto">
          <a:xfrm>
            <a:off x="8281988" y="3540125"/>
            <a:ext cx="487362" cy="2957513"/>
          </a:xfrm>
          <a:prstGeom prst="rect">
            <a:avLst/>
          </a:prstGeom>
          <a:solidFill>
            <a:srgbClr val="FFFFFF"/>
          </a:solidFill>
          <a:ln w="9525">
            <a:noFill/>
            <a:miter lim="800000"/>
          </a:ln>
        </p:spPr>
        <p:txBody>
          <a:bodyPr/>
          <a:lstStyle/>
          <a:p>
            <a:endParaRPr lang="zh-CN" altLang="en-US"/>
          </a:p>
        </p:txBody>
      </p:sp>
      <p:sp>
        <p:nvSpPr>
          <p:cNvPr id="18" name="Oval -1006"/>
          <p:cNvSpPr>
            <a:spLocks noChangeArrowheads="1"/>
          </p:cNvSpPr>
          <p:nvPr/>
        </p:nvSpPr>
        <p:spPr bwMode="auto">
          <a:xfrm>
            <a:off x="382588" y="3198813"/>
            <a:ext cx="76200" cy="144462"/>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1275" name="Text Box -1004"/>
          <p:cNvSpPr txBox="1">
            <a:spLocks noChangeArrowheads="1"/>
          </p:cNvSpPr>
          <p:nvPr/>
        </p:nvSpPr>
        <p:spPr bwMode="auto">
          <a:xfrm>
            <a:off x="17463" y="2708275"/>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1840</a:t>
            </a:r>
          </a:p>
        </p:txBody>
      </p:sp>
      <p:sp>
        <p:nvSpPr>
          <p:cNvPr id="11276" name="Text Box -1003"/>
          <p:cNvSpPr txBox="1">
            <a:spLocks noChangeArrowheads="1"/>
          </p:cNvSpPr>
          <p:nvPr/>
        </p:nvSpPr>
        <p:spPr bwMode="auto">
          <a:xfrm>
            <a:off x="214313" y="3548063"/>
            <a:ext cx="487362" cy="2957512"/>
          </a:xfrm>
          <a:prstGeom prst="rect">
            <a:avLst/>
          </a:prstGeom>
          <a:solidFill>
            <a:srgbClr val="FFFFFF"/>
          </a:solidFill>
          <a:ln w="9525">
            <a:noFill/>
            <a:miter lim="800000"/>
          </a:ln>
        </p:spPr>
        <p:txBody>
          <a:bodyPr/>
          <a:lstStyle/>
          <a:p>
            <a:endParaRPr lang="zh-CN" altLang="en-US"/>
          </a:p>
        </p:txBody>
      </p:sp>
      <p:sp>
        <p:nvSpPr>
          <p:cNvPr id="11277" name="Text Box -1002"/>
          <p:cNvSpPr txBox="1">
            <a:spLocks noChangeArrowheads="1"/>
          </p:cNvSpPr>
          <p:nvPr/>
        </p:nvSpPr>
        <p:spPr bwMode="auto">
          <a:xfrm>
            <a:off x="157163" y="3548063"/>
            <a:ext cx="609600" cy="2630487"/>
          </a:xfrm>
          <a:prstGeom prst="rect">
            <a:avLst/>
          </a:prstGeom>
          <a:noFill/>
          <a:ln w="9525">
            <a:noFill/>
            <a:miter lim="800000"/>
          </a:ln>
        </p:spPr>
        <p:txBody>
          <a:bodyPr vert="eaVert">
            <a:spAutoFit/>
          </a:bodyPr>
          <a:lstStyle/>
          <a:p>
            <a:pPr>
              <a:lnSpc>
                <a:spcPct val="100000"/>
              </a:lnSpc>
              <a:spcBef>
                <a:spcPct val="0"/>
              </a:spcBef>
            </a:pPr>
            <a:r>
              <a:rPr lang="ko-KR" altLang="en-US" sz="2800">
                <a:solidFill>
                  <a:srgbClr val="000000"/>
                </a:solidFill>
                <a:latin typeface="黑体" panose="02010609060101010101" pitchFamily="49" charset="-122"/>
                <a:ea typeface="黑体" panose="02010609060101010101" pitchFamily="49" charset="-122"/>
              </a:rPr>
              <a:t> 鸦片战争</a:t>
            </a:r>
          </a:p>
        </p:txBody>
      </p:sp>
      <p:sp>
        <p:nvSpPr>
          <p:cNvPr id="23" name="Oval -1001"/>
          <p:cNvSpPr>
            <a:spLocks noChangeArrowheads="1"/>
          </p:cNvSpPr>
          <p:nvPr/>
        </p:nvSpPr>
        <p:spPr bwMode="auto">
          <a:xfrm>
            <a:off x="1225550" y="3238500"/>
            <a:ext cx="74613"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79" name="Text Box -1000"/>
          <p:cNvSpPr txBox="1">
            <a:spLocks noChangeArrowheads="1"/>
          </p:cNvSpPr>
          <p:nvPr/>
        </p:nvSpPr>
        <p:spPr bwMode="auto">
          <a:xfrm>
            <a:off x="788988" y="2716213"/>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1842</a:t>
            </a:r>
          </a:p>
        </p:txBody>
      </p:sp>
      <p:sp>
        <p:nvSpPr>
          <p:cNvPr id="11280" name="Text Box -999"/>
          <p:cNvSpPr txBox="1">
            <a:spLocks noChangeArrowheads="1"/>
          </p:cNvSpPr>
          <p:nvPr/>
        </p:nvSpPr>
        <p:spPr bwMode="auto">
          <a:xfrm>
            <a:off x="1036638" y="3530600"/>
            <a:ext cx="487362" cy="2957513"/>
          </a:xfrm>
          <a:prstGeom prst="rect">
            <a:avLst/>
          </a:prstGeom>
          <a:solidFill>
            <a:srgbClr val="FFFFFF"/>
          </a:solidFill>
          <a:ln w="9525">
            <a:noFill/>
            <a:miter lim="800000"/>
          </a:ln>
        </p:spPr>
        <p:txBody>
          <a:bodyPr/>
          <a:lstStyle/>
          <a:p>
            <a:endParaRPr lang="zh-CN" altLang="en-US"/>
          </a:p>
        </p:txBody>
      </p:sp>
      <p:sp>
        <p:nvSpPr>
          <p:cNvPr id="11281" name="Text Box -997"/>
          <p:cNvSpPr txBox="1">
            <a:spLocks noChangeArrowheads="1"/>
          </p:cNvSpPr>
          <p:nvPr/>
        </p:nvSpPr>
        <p:spPr bwMode="auto">
          <a:xfrm>
            <a:off x="1593850" y="2690813"/>
            <a:ext cx="11826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1856</a:t>
            </a:r>
          </a:p>
        </p:txBody>
      </p:sp>
      <p:sp>
        <p:nvSpPr>
          <p:cNvPr id="11282" name="Text Box -996"/>
          <p:cNvSpPr txBox="1">
            <a:spLocks noChangeArrowheads="1"/>
          </p:cNvSpPr>
          <p:nvPr/>
        </p:nvSpPr>
        <p:spPr bwMode="auto">
          <a:xfrm>
            <a:off x="1752600" y="3814763"/>
            <a:ext cx="547688" cy="2517775"/>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第二次鸦片战争</a:t>
            </a:r>
          </a:p>
        </p:txBody>
      </p:sp>
      <p:sp>
        <p:nvSpPr>
          <p:cNvPr id="29" name="Oval -995"/>
          <p:cNvSpPr>
            <a:spLocks noChangeArrowheads="1"/>
          </p:cNvSpPr>
          <p:nvPr/>
        </p:nvSpPr>
        <p:spPr bwMode="auto">
          <a:xfrm>
            <a:off x="2493963" y="3198813"/>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0" name="Oval -994"/>
          <p:cNvSpPr>
            <a:spLocks noChangeArrowheads="1"/>
          </p:cNvSpPr>
          <p:nvPr/>
        </p:nvSpPr>
        <p:spPr bwMode="auto">
          <a:xfrm>
            <a:off x="4300538" y="3208338"/>
            <a:ext cx="74612"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85" name="Text Box -993"/>
          <p:cNvSpPr txBox="1">
            <a:spLocks noChangeArrowheads="1"/>
          </p:cNvSpPr>
          <p:nvPr/>
        </p:nvSpPr>
        <p:spPr bwMode="auto">
          <a:xfrm>
            <a:off x="2616200" y="2746375"/>
            <a:ext cx="1619250" cy="461963"/>
          </a:xfrm>
          <a:prstGeom prst="rect">
            <a:avLst/>
          </a:prstGeom>
          <a:noFill/>
          <a:ln w="9525">
            <a:noFill/>
            <a:miter lim="800000"/>
          </a:ln>
        </p:spPr>
        <p:txBody>
          <a:bodyPr>
            <a:spAutoFit/>
          </a:bodyPr>
          <a:lstStyle/>
          <a:p>
            <a:pPr>
              <a:lnSpc>
                <a:spcPct val="100000"/>
              </a:lnSpc>
              <a:spcBef>
                <a:spcPct val="0"/>
              </a:spcBef>
            </a:pPr>
            <a:r>
              <a:rPr lang="ko-KR" altLang="en-US" sz="2400">
                <a:solidFill>
                  <a:srgbClr val="FFFF00"/>
                </a:solidFill>
                <a:latin typeface="黑体" panose="02010609060101010101" pitchFamily="49" charset="-122"/>
                <a:ea typeface="黑体" panose="02010609060101010101" pitchFamily="49" charset="-122"/>
              </a:rPr>
              <a:t>60-90年代</a:t>
            </a:r>
          </a:p>
        </p:txBody>
      </p:sp>
      <p:sp>
        <p:nvSpPr>
          <p:cNvPr id="11286" name="Oval -992"/>
          <p:cNvSpPr>
            <a:spLocks noChangeArrowheads="1"/>
          </p:cNvSpPr>
          <p:nvPr/>
        </p:nvSpPr>
        <p:spPr bwMode="auto">
          <a:xfrm>
            <a:off x="2716213" y="3363913"/>
            <a:ext cx="1419225" cy="3179762"/>
          </a:xfrm>
          <a:prstGeom prst="ellipse">
            <a:avLst/>
          </a:prstGeom>
          <a:solidFill>
            <a:srgbClr val="4F81BD"/>
          </a:solidFill>
          <a:ln w="12700">
            <a:solidFill>
              <a:srgbClr val="385D8A"/>
            </a:solidFill>
            <a:round/>
          </a:ln>
        </p:spPr>
        <p:txBody>
          <a:bodyPr/>
          <a:lstStyle/>
          <a:p>
            <a:endParaRPr lang="zh-CN" altLang="en-US"/>
          </a:p>
        </p:txBody>
      </p:sp>
      <p:sp>
        <p:nvSpPr>
          <p:cNvPr id="11287" name="Text Box -991"/>
          <p:cNvSpPr txBox="1">
            <a:spLocks noChangeArrowheads="1"/>
          </p:cNvSpPr>
          <p:nvPr/>
        </p:nvSpPr>
        <p:spPr bwMode="auto">
          <a:xfrm>
            <a:off x="4203700" y="2686050"/>
            <a:ext cx="942975"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1894</a:t>
            </a:r>
          </a:p>
        </p:txBody>
      </p:sp>
      <p:sp>
        <p:nvSpPr>
          <p:cNvPr id="11288" name="Text Box -990"/>
          <p:cNvSpPr txBox="1">
            <a:spLocks noChangeArrowheads="1"/>
          </p:cNvSpPr>
          <p:nvPr/>
        </p:nvSpPr>
        <p:spPr bwMode="auto">
          <a:xfrm>
            <a:off x="4135438" y="3694113"/>
            <a:ext cx="547687" cy="2459037"/>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中日甲午战争</a:t>
            </a:r>
          </a:p>
        </p:txBody>
      </p:sp>
      <p:sp>
        <p:nvSpPr>
          <p:cNvPr id="35" name="Oval -989"/>
          <p:cNvSpPr>
            <a:spLocks noChangeArrowheads="1"/>
          </p:cNvSpPr>
          <p:nvPr/>
        </p:nvSpPr>
        <p:spPr bwMode="auto">
          <a:xfrm>
            <a:off x="5340350" y="3209925"/>
            <a:ext cx="76200"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6" name="Oval -988"/>
          <p:cNvSpPr>
            <a:spLocks noChangeArrowheads="1"/>
          </p:cNvSpPr>
          <p:nvPr/>
        </p:nvSpPr>
        <p:spPr bwMode="auto">
          <a:xfrm>
            <a:off x="6478588" y="3182938"/>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91" name="Text Box -987"/>
          <p:cNvSpPr txBox="1">
            <a:spLocks noChangeArrowheads="1"/>
          </p:cNvSpPr>
          <p:nvPr/>
        </p:nvSpPr>
        <p:spPr bwMode="auto">
          <a:xfrm>
            <a:off x="4937125" y="2716213"/>
            <a:ext cx="9413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1895</a:t>
            </a:r>
          </a:p>
        </p:txBody>
      </p:sp>
      <p:sp>
        <p:nvSpPr>
          <p:cNvPr id="11292" name="Text Box -986"/>
          <p:cNvSpPr txBox="1">
            <a:spLocks noChangeArrowheads="1"/>
          </p:cNvSpPr>
          <p:nvPr/>
        </p:nvSpPr>
        <p:spPr bwMode="auto">
          <a:xfrm>
            <a:off x="5133975" y="3498850"/>
            <a:ext cx="487363" cy="2955925"/>
          </a:xfrm>
          <a:prstGeom prst="rect">
            <a:avLst/>
          </a:prstGeom>
          <a:solidFill>
            <a:srgbClr val="FFFFFF"/>
          </a:solidFill>
          <a:ln w="9525">
            <a:noFill/>
            <a:miter lim="800000"/>
          </a:ln>
        </p:spPr>
        <p:txBody>
          <a:bodyPr/>
          <a:lstStyle/>
          <a:p>
            <a:endParaRPr lang="zh-CN" altLang="en-US"/>
          </a:p>
        </p:txBody>
      </p:sp>
      <p:sp>
        <p:nvSpPr>
          <p:cNvPr id="11293" name="Text Box -985"/>
          <p:cNvSpPr txBox="1">
            <a:spLocks noChangeArrowheads="1"/>
          </p:cNvSpPr>
          <p:nvPr/>
        </p:nvSpPr>
        <p:spPr bwMode="auto">
          <a:xfrm>
            <a:off x="1046163" y="3779838"/>
            <a:ext cx="546100" cy="25447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《南京条约》</a:t>
            </a:r>
          </a:p>
        </p:txBody>
      </p:sp>
      <p:sp>
        <p:nvSpPr>
          <p:cNvPr id="11294" name="Text Box -984"/>
          <p:cNvSpPr txBox="1">
            <a:spLocks noChangeArrowheads="1"/>
          </p:cNvSpPr>
          <p:nvPr/>
        </p:nvSpPr>
        <p:spPr bwMode="auto">
          <a:xfrm>
            <a:off x="5133975" y="3694113"/>
            <a:ext cx="547688" cy="2219325"/>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《马关条约》</a:t>
            </a:r>
          </a:p>
        </p:txBody>
      </p:sp>
      <p:sp>
        <p:nvSpPr>
          <p:cNvPr id="11295" name="Text Box -983"/>
          <p:cNvSpPr txBox="1">
            <a:spLocks noChangeArrowheads="1"/>
          </p:cNvSpPr>
          <p:nvPr/>
        </p:nvSpPr>
        <p:spPr bwMode="auto">
          <a:xfrm>
            <a:off x="6161088" y="2740025"/>
            <a:ext cx="1141412"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00"/>
                </a:solidFill>
                <a:latin typeface="黑体" panose="02010609060101010101" pitchFamily="49" charset="-122"/>
                <a:ea typeface="黑体" panose="02010609060101010101" pitchFamily="49" charset="-122"/>
              </a:rPr>
              <a:t>1898年</a:t>
            </a:r>
          </a:p>
        </p:txBody>
      </p:sp>
      <p:sp>
        <p:nvSpPr>
          <p:cNvPr id="11296" name="Oval -982"/>
          <p:cNvSpPr>
            <a:spLocks noChangeArrowheads="1"/>
          </p:cNvSpPr>
          <p:nvPr/>
        </p:nvSpPr>
        <p:spPr bwMode="auto">
          <a:xfrm>
            <a:off x="6161088" y="3386138"/>
            <a:ext cx="847725" cy="3179762"/>
          </a:xfrm>
          <a:prstGeom prst="ellipse">
            <a:avLst/>
          </a:prstGeom>
          <a:solidFill>
            <a:srgbClr val="4F81BD"/>
          </a:solidFill>
          <a:ln w="12700">
            <a:solidFill>
              <a:srgbClr val="385D8A"/>
            </a:solidFill>
            <a:round/>
          </a:ln>
        </p:spPr>
        <p:txBody>
          <a:bodyPr/>
          <a:lstStyle/>
          <a:p>
            <a:endParaRPr lang="zh-CN" altLang="en-US"/>
          </a:p>
        </p:txBody>
      </p:sp>
      <p:sp>
        <p:nvSpPr>
          <p:cNvPr id="11297" name="Text Box -981"/>
          <p:cNvSpPr txBox="1">
            <a:spLocks noChangeArrowheads="1"/>
          </p:cNvSpPr>
          <p:nvPr/>
        </p:nvSpPr>
        <p:spPr bwMode="auto">
          <a:xfrm>
            <a:off x="8201025" y="2700338"/>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1901</a:t>
            </a:r>
          </a:p>
        </p:txBody>
      </p:sp>
      <p:sp>
        <p:nvSpPr>
          <p:cNvPr id="11298" name="Text Box -980"/>
          <p:cNvSpPr txBox="1">
            <a:spLocks noChangeArrowheads="1"/>
          </p:cNvSpPr>
          <p:nvPr/>
        </p:nvSpPr>
        <p:spPr bwMode="auto">
          <a:xfrm>
            <a:off x="7346950" y="2673350"/>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1900</a:t>
            </a:r>
          </a:p>
        </p:txBody>
      </p:sp>
      <p:sp>
        <p:nvSpPr>
          <p:cNvPr id="11299" name="Text Box -978"/>
          <p:cNvSpPr txBox="1">
            <a:spLocks noChangeArrowheads="1"/>
          </p:cNvSpPr>
          <p:nvPr/>
        </p:nvSpPr>
        <p:spPr bwMode="auto">
          <a:xfrm>
            <a:off x="8281988" y="3757613"/>
            <a:ext cx="546100" cy="24685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《辛丑条约》</a:t>
            </a:r>
          </a:p>
        </p:txBody>
      </p:sp>
      <p:sp>
        <p:nvSpPr>
          <p:cNvPr id="11300" name="Oval -975"/>
          <p:cNvSpPr>
            <a:spLocks noChangeArrowheads="1"/>
          </p:cNvSpPr>
          <p:nvPr/>
        </p:nvSpPr>
        <p:spPr bwMode="auto">
          <a:xfrm>
            <a:off x="7221538" y="3395663"/>
            <a:ext cx="955675" cy="3227387"/>
          </a:xfrm>
          <a:prstGeom prst="ellipse">
            <a:avLst/>
          </a:prstGeom>
          <a:solidFill>
            <a:srgbClr val="4F81BD"/>
          </a:solidFill>
          <a:ln w="12700">
            <a:solidFill>
              <a:srgbClr val="385D8A"/>
            </a:solidFill>
            <a:round/>
          </a:ln>
        </p:spPr>
        <p:txBody>
          <a:bodyPr/>
          <a:lstStyle/>
          <a:p>
            <a:endParaRPr lang="zh-CN" altLang="en-US"/>
          </a:p>
        </p:txBody>
      </p:sp>
      <p:sp>
        <p:nvSpPr>
          <p:cNvPr id="11301" name="Oval -974"/>
          <p:cNvSpPr>
            <a:spLocks noChangeArrowheads="1"/>
          </p:cNvSpPr>
          <p:nvPr/>
        </p:nvSpPr>
        <p:spPr bwMode="auto">
          <a:xfrm>
            <a:off x="4300538" y="3433763"/>
            <a:ext cx="746125" cy="3086100"/>
          </a:xfrm>
          <a:prstGeom prst="ellipse">
            <a:avLst/>
          </a:prstGeom>
          <a:solidFill>
            <a:srgbClr val="4F81BD"/>
          </a:solidFill>
          <a:ln w="12700">
            <a:solidFill>
              <a:srgbClr val="385D8A"/>
            </a:solidFill>
            <a:round/>
          </a:ln>
        </p:spPr>
        <p:txBody>
          <a:bodyPr/>
          <a:lstStyle/>
          <a:p>
            <a:endParaRPr lang="zh-CN" altLang="en-US"/>
          </a:p>
        </p:txBody>
      </p:sp>
      <p:sp>
        <p:nvSpPr>
          <p:cNvPr id="2" name="文本框 1"/>
          <p:cNvSpPr txBox="1">
            <a:spLocks noChangeArrowheads="1"/>
          </p:cNvSpPr>
          <p:nvPr/>
        </p:nvSpPr>
        <p:spPr bwMode="auto">
          <a:xfrm>
            <a:off x="5973763" y="412750"/>
            <a:ext cx="914400" cy="2405063"/>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八国联军侵华战争</a:t>
            </a:r>
          </a:p>
        </p:txBody>
      </p:sp>
      <p:sp>
        <p:nvSpPr>
          <p:cNvPr id="3" name="文本框 2"/>
          <p:cNvSpPr txBox="1">
            <a:spLocks noChangeArrowheads="1"/>
          </p:cNvSpPr>
          <p:nvPr/>
        </p:nvSpPr>
        <p:spPr bwMode="auto">
          <a:xfrm>
            <a:off x="2022475" y="557213"/>
            <a:ext cx="547688" cy="2071687"/>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戊戌变法</a:t>
            </a:r>
          </a:p>
        </p:txBody>
      </p:sp>
      <p:sp>
        <p:nvSpPr>
          <p:cNvPr id="4" name="文本框 3"/>
          <p:cNvSpPr txBox="1">
            <a:spLocks noChangeArrowheads="1"/>
          </p:cNvSpPr>
          <p:nvPr/>
        </p:nvSpPr>
        <p:spPr bwMode="auto">
          <a:xfrm>
            <a:off x="4791075" y="366713"/>
            <a:ext cx="549275" cy="2306637"/>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甲午中日战争</a:t>
            </a:r>
          </a:p>
        </p:txBody>
      </p:sp>
      <p:sp>
        <p:nvSpPr>
          <p:cNvPr id="14" name="文本框 13"/>
          <p:cNvSpPr txBox="1">
            <a:spLocks noChangeArrowheads="1"/>
          </p:cNvSpPr>
          <p:nvPr/>
        </p:nvSpPr>
        <p:spPr bwMode="auto">
          <a:xfrm>
            <a:off x="3627438" y="558800"/>
            <a:ext cx="547687" cy="2259013"/>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洋务运动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000 0.000000 L -0.050000 0.455556 " pathEditMode="relative" rAng="0" ptsTypes="">
                                      <p:cBhvr>
                                        <p:cTn id="6" dur="2000" fill="hold"/>
                                        <p:tgtEl>
                                          <p:spTgt spid="14">
                                            <p:txEl>
                                              <p:pRg st="0" end="0"/>
                                            </p:txEl>
                                          </p:spTgt>
                                        </p:tgtEl>
                                        <p:attrNameLst>
                                          <p:attrName>ppt_x</p:attrName>
                                          <p:attrName>ppt_y</p:attrName>
                                        </p:attrNameLst>
                                      </p:cBhvr>
                                      <p:rCtr x="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000 0.000000 L -0.037292 0.489537 " pathEditMode="relative" rAng="0" ptsTypes="">
                                      <p:cBhvr>
                                        <p:cTn id="10" dur="2000" fill="hold"/>
                                        <p:tgtEl>
                                          <p:spTgt spid="4"/>
                                        </p:tgtEl>
                                        <p:attrNameLst>
                                          <p:attrName>ppt_x</p:attrName>
                                          <p:attrName>ppt_y</p:attrName>
                                        </p:attrNameLst>
                                      </p:cBhvr>
                                      <p:rCtr x="0" y="2"/>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000 0.000000 L 0.475556 0.446111 " pathEditMode="relative" rAng="0" ptsTypes="">
                                      <p:cBhvr>
                                        <p:cTn id="14" dur="2000" fill="hold"/>
                                        <p:tgtEl>
                                          <p:spTgt spid="3">
                                            <p:txEl>
                                              <p:pRg st="0" end="0"/>
                                            </p:txEl>
                                          </p:spTgt>
                                        </p:tgtEl>
                                        <p:attrNameLst>
                                          <p:attrName>ppt_x</p:attrName>
                                          <p:attrName>ppt_y</p:attrName>
                                        </p:attrNameLst>
                                      </p:cBhvr>
                                      <p:rCtr x="2" y="1"/>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16597 0.011019 L 0.139792 0.459815 " pathEditMode="relative" rAng="0" ptsTypes="">
                                      <p:cBhvr>
                                        <p:cTn id="18" dur="2000" fill="hold"/>
                                        <p:tgtEl>
                                          <p:spTgt spid="2">
                                            <p:txEl>
                                              <p:pRg st="0" end="0"/>
                                            </p:txEl>
                                          </p:spTgt>
                                        </p:tgtEl>
                                        <p:attrNameLst>
                                          <p:attrName>ppt_x</p:attrName>
                                          <p:attrName>ppt_y</p:attrName>
                                        </p:attrNameLst>
                                      </p:cBhvr>
                                      <p:rCtr x="0"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11266" name="Rectangle -1021"/>
          <p:cNvSpPr>
            <a:spLocks noChangeArrowheads="1"/>
          </p:cNvSpPr>
          <p:nvPr/>
        </p:nvSpPr>
        <p:spPr bwMode="auto">
          <a:xfrm>
            <a:off x="458788" y="334963"/>
            <a:ext cx="8229600" cy="5892800"/>
          </a:xfrm>
          <a:prstGeom prst="rect">
            <a:avLst/>
          </a:prstGeom>
          <a:noFill/>
          <a:ln w="9525">
            <a:noFill/>
            <a:miter lim="800000"/>
          </a:ln>
        </p:spPr>
        <p:txBody>
          <a:bodyPr/>
          <a:lstStyle/>
          <a:p>
            <a:pPr marL="342900" indent="-342900">
              <a:lnSpc>
                <a:spcPct val="100000"/>
              </a:lnSpc>
              <a:spcBef>
                <a:spcPts val="700"/>
              </a:spcBef>
              <a:buClr>
                <a:schemeClr val="bg2"/>
              </a:buClr>
              <a:buSzPct val="75000"/>
              <a:buFont typeface="Wingdings" panose="05000000000000000000" pitchFamily="2" charset="2"/>
              <a:buNone/>
            </a:pPr>
            <a:r>
              <a:rPr lang="ko-KR" altLang="en-US" sz="3200" b="0">
                <a:solidFill>
                  <a:srgbClr val="404040"/>
                </a:solidFill>
                <a:latin typeface="Wingdings" panose="05000000000000000000" pitchFamily="2" charset="2"/>
                <a:ea typeface="宋体" panose="02010600030101010101" pitchFamily="2" charset="-122"/>
              </a:rPr>
              <a:t>n	</a:t>
            </a:r>
            <a:endParaRPr lang="ko-KR" altLang="en-US" sz="3200" b="0">
              <a:solidFill>
                <a:srgbClr val="404040"/>
              </a:solidFill>
              <a:latin typeface="宋体" panose="02010600030101010101" pitchFamily="2" charset="-122"/>
              <a:ea typeface="宋体" panose="02010600030101010101" pitchFamily="2" charset="-122"/>
            </a:endParaRPr>
          </a:p>
        </p:txBody>
      </p:sp>
      <p:sp>
        <p:nvSpPr>
          <p:cNvPr id="11267" name="AutoShape -1020"/>
          <p:cNvSpPr>
            <a:spLocks noChangeArrowheads="1"/>
          </p:cNvSpPr>
          <p:nvPr/>
        </p:nvSpPr>
        <p:spPr bwMode="auto">
          <a:xfrm>
            <a:off x="179388" y="3138488"/>
            <a:ext cx="8990012" cy="285750"/>
          </a:xfrm>
          <a:prstGeom prst="rightArrow">
            <a:avLst>
              <a:gd name="adj1" fmla="val 50000"/>
              <a:gd name="adj2" fmla="val 50396"/>
            </a:avLst>
          </a:prstGeom>
          <a:solidFill>
            <a:srgbClr val="FFFFC2"/>
          </a:solidFill>
          <a:ln w="48260" cmpd="thickThin">
            <a:solidFill>
              <a:srgbClr val="695F0C"/>
            </a:solidFill>
            <a:round/>
          </a:ln>
        </p:spPr>
        <p:txBody>
          <a:bodyPr/>
          <a:lstStyle/>
          <a:p>
            <a:endParaRPr lang="zh-CN" altLang="en-US"/>
          </a:p>
        </p:txBody>
      </p:sp>
      <p:sp>
        <p:nvSpPr>
          <p:cNvPr id="5" name="Oval -1019"/>
          <p:cNvSpPr>
            <a:spLocks noChangeArrowheads="1"/>
          </p:cNvSpPr>
          <p:nvPr/>
        </p:nvSpPr>
        <p:spPr bwMode="auto">
          <a:xfrm>
            <a:off x="1957388" y="3238500"/>
            <a:ext cx="74612"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6" name="Oval -1018"/>
          <p:cNvSpPr>
            <a:spLocks noChangeArrowheads="1"/>
          </p:cNvSpPr>
          <p:nvPr/>
        </p:nvSpPr>
        <p:spPr bwMode="auto">
          <a:xfrm>
            <a:off x="4637088" y="3190875"/>
            <a:ext cx="76200" cy="144463"/>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7" name="Oval -1017"/>
          <p:cNvSpPr>
            <a:spLocks noChangeArrowheads="1"/>
          </p:cNvSpPr>
          <p:nvPr/>
        </p:nvSpPr>
        <p:spPr bwMode="auto">
          <a:xfrm>
            <a:off x="7639050" y="3182938"/>
            <a:ext cx="120650" cy="160337"/>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8" name="Oval -1016"/>
          <p:cNvSpPr>
            <a:spLocks noChangeArrowheads="1"/>
          </p:cNvSpPr>
          <p:nvPr/>
        </p:nvSpPr>
        <p:spPr bwMode="auto">
          <a:xfrm>
            <a:off x="8486775" y="3255963"/>
            <a:ext cx="76200" cy="146050"/>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1272" name="Text Box -1010"/>
          <p:cNvSpPr txBox="1">
            <a:spLocks noChangeArrowheads="1"/>
          </p:cNvSpPr>
          <p:nvPr/>
        </p:nvSpPr>
        <p:spPr bwMode="auto">
          <a:xfrm>
            <a:off x="1747838" y="3532188"/>
            <a:ext cx="487362" cy="2955925"/>
          </a:xfrm>
          <a:prstGeom prst="rect">
            <a:avLst/>
          </a:prstGeom>
          <a:solidFill>
            <a:srgbClr val="FFFFFF"/>
          </a:solidFill>
          <a:ln w="9525">
            <a:noFill/>
            <a:miter lim="800000"/>
          </a:ln>
        </p:spPr>
        <p:txBody>
          <a:bodyPr/>
          <a:lstStyle/>
          <a:p>
            <a:pPr algn="ctr"/>
            <a:endParaRPr lang="zh-CN" altLang="zh-CN"/>
          </a:p>
        </p:txBody>
      </p:sp>
      <p:sp>
        <p:nvSpPr>
          <p:cNvPr id="11273" name="Text Box -1007"/>
          <p:cNvSpPr txBox="1">
            <a:spLocks noChangeArrowheads="1"/>
          </p:cNvSpPr>
          <p:nvPr/>
        </p:nvSpPr>
        <p:spPr bwMode="auto">
          <a:xfrm>
            <a:off x="8281988" y="3540125"/>
            <a:ext cx="487362" cy="2957513"/>
          </a:xfrm>
          <a:prstGeom prst="rect">
            <a:avLst/>
          </a:prstGeom>
          <a:solidFill>
            <a:srgbClr val="FFFFFF"/>
          </a:solidFill>
          <a:ln w="9525">
            <a:noFill/>
            <a:miter lim="800000"/>
          </a:ln>
        </p:spPr>
        <p:txBody>
          <a:bodyPr/>
          <a:lstStyle/>
          <a:p>
            <a:endParaRPr lang="zh-CN" altLang="en-US"/>
          </a:p>
        </p:txBody>
      </p:sp>
      <p:sp>
        <p:nvSpPr>
          <p:cNvPr id="18" name="Oval -1006"/>
          <p:cNvSpPr>
            <a:spLocks noChangeArrowheads="1"/>
          </p:cNvSpPr>
          <p:nvPr/>
        </p:nvSpPr>
        <p:spPr bwMode="auto">
          <a:xfrm>
            <a:off x="382588" y="3198813"/>
            <a:ext cx="76200" cy="144462"/>
          </a:xfrm>
          <a:prstGeom prst="ellipse">
            <a:avLst/>
          </a:prstGeom>
          <a:solidFill>
            <a:srgbClr val="FF0000"/>
          </a:solidFill>
          <a:ln w="6350" cap="rnd">
            <a:solidFill>
              <a:srgbClr val="FF0000"/>
            </a:solidFill>
            <a:round/>
          </a:ln>
          <a:effectLst>
            <a:outerShdw dist="27940" dir="5400000" rotWithShape="0">
              <a:srgbClr val="000000">
                <a:alpha val="37500"/>
              </a:srgbClr>
            </a:outerShdw>
          </a:effectLst>
        </p:spPr>
        <p:txBody>
          <a:bodyPr/>
          <a:lstStyle/>
          <a:p>
            <a:pPr>
              <a:defRPr/>
            </a:pPr>
            <a:endParaRPr lang="zh-CN" altLang="en-US"/>
          </a:p>
        </p:txBody>
      </p:sp>
      <p:sp>
        <p:nvSpPr>
          <p:cNvPr id="11275" name="Text Box -1004"/>
          <p:cNvSpPr txBox="1">
            <a:spLocks noChangeArrowheads="1"/>
          </p:cNvSpPr>
          <p:nvPr/>
        </p:nvSpPr>
        <p:spPr bwMode="auto">
          <a:xfrm>
            <a:off x="17463" y="2708275"/>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1840</a:t>
            </a:r>
          </a:p>
        </p:txBody>
      </p:sp>
      <p:sp>
        <p:nvSpPr>
          <p:cNvPr id="11276" name="Text Box -1003"/>
          <p:cNvSpPr txBox="1">
            <a:spLocks noChangeArrowheads="1"/>
          </p:cNvSpPr>
          <p:nvPr/>
        </p:nvSpPr>
        <p:spPr bwMode="auto">
          <a:xfrm>
            <a:off x="214313" y="3548063"/>
            <a:ext cx="487362" cy="2957512"/>
          </a:xfrm>
          <a:prstGeom prst="rect">
            <a:avLst/>
          </a:prstGeom>
          <a:solidFill>
            <a:srgbClr val="FFFFFF"/>
          </a:solidFill>
          <a:ln w="9525">
            <a:noFill/>
            <a:miter lim="800000"/>
          </a:ln>
        </p:spPr>
        <p:txBody>
          <a:bodyPr/>
          <a:lstStyle/>
          <a:p>
            <a:endParaRPr lang="zh-CN" altLang="en-US"/>
          </a:p>
        </p:txBody>
      </p:sp>
      <p:sp>
        <p:nvSpPr>
          <p:cNvPr id="11277" name="Text Box -1002"/>
          <p:cNvSpPr txBox="1">
            <a:spLocks noChangeArrowheads="1"/>
          </p:cNvSpPr>
          <p:nvPr/>
        </p:nvSpPr>
        <p:spPr bwMode="auto">
          <a:xfrm>
            <a:off x="157163" y="3548063"/>
            <a:ext cx="609600" cy="2630487"/>
          </a:xfrm>
          <a:prstGeom prst="rect">
            <a:avLst/>
          </a:prstGeom>
          <a:noFill/>
          <a:ln w="9525">
            <a:noFill/>
            <a:miter lim="800000"/>
          </a:ln>
        </p:spPr>
        <p:txBody>
          <a:bodyPr vert="eaVert">
            <a:spAutoFit/>
          </a:bodyPr>
          <a:lstStyle/>
          <a:p>
            <a:pPr>
              <a:lnSpc>
                <a:spcPct val="100000"/>
              </a:lnSpc>
              <a:spcBef>
                <a:spcPct val="0"/>
              </a:spcBef>
            </a:pPr>
            <a:r>
              <a:rPr lang="ko-KR" altLang="en-US" sz="2800">
                <a:solidFill>
                  <a:srgbClr val="000000"/>
                </a:solidFill>
                <a:latin typeface="黑体" panose="02010609060101010101" pitchFamily="49" charset="-122"/>
                <a:ea typeface="黑体" panose="02010609060101010101" pitchFamily="49" charset="-122"/>
              </a:rPr>
              <a:t> 鸦片战争</a:t>
            </a:r>
          </a:p>
        </p:txBody>
      </p:sp>
      <p:sp>
        <p:nvSpPr>
          <p:cNvPr id="23" name="Oval -1001"/>
          <p:cNvSpPr>
            <a:spLocks noChangeArrowheads="1"/>
          </p:cNvSpPr>
          <p:nvPr/>
        </p:nvSpPr>
        <p:spPr bwMode="auto">
          <a:xfrm>
            <a:off x="1225550" y="3238500"/>
            <a:ext cx="74613"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79" name="Text Box -1000"/>
          <p:cNvSpPr txBox="1">
            <a:spLocks noChangeArrowheads="1"/>
          </p:cNvSpPr>
          <p:nvPr/>
        </p:nvSpPr>
        <p:spPr bwMode="auto">
          <a:xfrm>
            <a:off x="788988" y="2716213"/>
            <a:ext cx="882650" cy="368300"/>
          </a:xfrm>
          <a:prstGeom prst="rect">
            <a:avLst/>
          </a:prstGeom>
          <a:noFill/>
          <a:ln w="9525">
            <a:noFill/>
            <a:miter lim="800000"/>
          </a:ln>
        </p:spPr>
        <p:txBody>
          <a:bodyPr>
            <a:spAutoFit/>
          </a:bodyPr>
          <a:lstStyle/>
          <a:p>
            <a:pPr>
              <a:lnSpc>
                <a:spcPct val="100000"/>
              </a:lnSpc>
              <a:spcBef>
                <a:spcPct val="0"/>
              </a:spcBef>
            </a:pPr>
            <a:r>
              <a:rPr lang="ko-KR" altLang="en-US" sz="1800" b="0">
                <a:solidFill>
                  <a:srgbClr val="FFFFFF"/>
                </a:solidFill>
                <a:latin typeface="黑体" panose="02010609060101010101" pitchFamily="49" charset="-122"/>
                <a:ea typeface="黑体" panose="02010609060101010101" pitchFamily="49" charset="-122"/>
              </a:rPr>
              <a:t>1842</a:t>
            </a:r>
          </a:p>
        </p:txBody>
      </p:sp>
      <p:sp>
        <p:nvSpPr>
          <p:cNvPr id="11280" name="Text Box -999"/>
          <p:cNvSpPr txBox="1">
            <a:spLocks noChangeArrowheads="1"/>
          </p:cNvSpPr>
          <p:nvPr/>
        </p:nvSpPr>
        <p:spPr bwMode="auto">
          <a:xfrm>
            <a:off x="1036638" y="3530600"/>
            <a:ext cx="487362" cy="2957513"/>
          </a:xfrm>
          <a:prstGeom prst="rect">
            <a:avLst/>
          </a:prstGeom>
          <a:solidFill>
            <a:srgbClr val="FFFFFF"/>
          </a:solidFill>
          <a:ln w="9525">
            <a:noFill/>
            <a:miter lim="800000"/>
          </a:ln>
        </p:spPr>
        <p:txBody>
          <a:bodyPr/>
          <a:lstStyle/>
          <a:p>
            <a:endParaRPr lang="zh-CN" altLang="en-US"/>
          </a:p>
        </p:txBody>
      </p:sp>
      <p:sp>
        <p:nvSpPr>
          <p:cNvPr id="11281" name="Text Box -997"/>
          <p:cNvSpPr txBox="1">
            <a:spLocks noChangeArrowheads="1"/>
          </p:cNvSpPr>
          <p:nvPr/>
        </p:nvSpPr>
        <p:spPr bwMode="auto">
          <a:xfrm>
            <a:off x="1593850" y="2690813"/>
            <a:ext cx="11826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1856</a:t>
            </a:r>
          </a:p>
        </p:txBody>
      </p:sp>
      <p:sp>
        <p:nvSpPr>
          <p:cNvPr id="11282" name="Text Box -996"/>
          <p:cNvSpPr txBox="1">
            <a:spLocks noChangeArrowheads="1"/>
          </p:cNvSpPr>
          <p:nvPr/>
        </p:nvSpPr>
        <p:spPr bwMode="auto">
          <a:xfrm>
            <a:off x="1752600" y="3814763"/>
            <a:ext cx="547688" cy="2517775"/>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第二次鸦片战争</a:t>
            </a:r>
          </a:p>
        </p:txBody>
      </p:sp>
      <p:sp>
        <p:nvSpPr>
          <p:cNvPr id="29" name="Oval -995"/>
          <p:cNvSpPr>
            <a:spLocks noChangeArrowheads="1"/>
          </p:cNvSpPr>
          <p:nvPr/>
        </p:nvSpPr>
        <p:spPr bwMode="auto">
          <a:xfrm>
            <a:off x="2493963" y="3198813"/>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0" name="Oval -994"/>
          <p:cNvSpPr>
            <a:spLocks noChangeArrowheads="1"/>
          </p:cNvSpPr>
          <p:nvPr/>
        </p:nvSpPr>
        <p:spPr bwMode="auto">
          <a:xfrm>
            <a:off x="4300538" y="3208338"/>
            <a:ext cx="74612"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85" name="Text Box -993"/>
          <p:cNvSpPr txBox="1">
            <a:spLocks noChangeArrowheads="1"/>
          </p:cNvSpPr>
          <p:nvPr/>
        </p:nvSpPr>
        <p:spPr bwMode="auto">
          <a:xfrm>
            <a:off x="2616200" y="2746375"/>
            <a:ext cx="1619250" cy="461963"/>
          </a:xfrm>
          <a:prstGeom prst="rect">
            <a:avLst/>
          </a:prstGeom>
          <a:noFill/>
          <a:ln w="9525">
            <a:noFill/>
            <a:miter lim="800000"/>
          </a:ln>
        </p:spPr>
        <p:txBody>
          <a:bodyPr>
            <a:spAutoFit/>
          </a:bodyPr>
          <a:lstStyle/>
          <a:p>
            <a:pPr>
              <a:lnSpc>
                <a:spcPct val="100000"/>
              </a:lnSpc>
              <a:spcBef>
                <a:spcPct val="0"/>
              </a:spcBef>
            </a:pPr>
            <a:r>
              <a:rPr lang="ko-KR" altLang="en-US" sz="2400">
                <a:solidFill>
                  <a:srgbClr val="FFFF00"/>
                </a:solidFill>
                <a:latin typeface="黑体" panose="02010609060101010101" pitchFamily="49" charset="-122"/>
                <a:ea typeface="黑体" panose="02010609060101010101" pitchFamily="49" charset="-122"/>
              </a:rPr>
              <a:t>60-90年代</a:t>
            </a:r>
          </a:p>
        </p:txBody>
      </p:sp>
      <p:sp>
        <p:nvSpPr>
          <p:cNvPr id="11286" name="Oval -992"/>
          <p:cNvSpPr>
            <a:spLocks noChangeArrowheads="1"/>
          </p:cNvSpPr>
          <p:nvPr/>
        </p:nvSpPr>
        <p:spPr bwMode="auto">
          <a:xfrm>
            <a:off x="2716213" y="3363913"/>
            <a:ext cx="1419225" cy="3179762"/>
          </a:xfrm>
          <a:prstGeom prst="ellipse">
            <a:avLst/>
          </a:prstGeom>
          <a:solidFill>
            <a:srgbClr val="4F81BD"/>
          </a:solidFill>
          <a:ln w="12700">
            <a:solidFill>
              <a:srgbClr val="385D8A"/>
            </a:solidFill>
            <a:round/>
          </a:ln>
        </p:spPr>
        <p:txBody>
          <a:bodyPr/>
          <a:lstStyle/>
          <a:p>
            <a:endParaRPr lang="zh-CN" altLang="en-US"/>
          </a:p>
        </p:txBody>
      </p:sp>
      <p:sp>
        <p:nvSpPr>
          <p:cNvPr id="11287" name="Text Box -991"/>
          <p:cNvSpPr txBox="1">
            <a:spLocks noChangeArrowheads="1"/>
          </p:cNvSpPr>
          <p:nvPr/>
        </p:nvSpPr>
        <p:spPr bwMode="auto">
          <a:xfrm>
            <a:off x="4203700" y="2686050"/>
            <a:ext cx="942975"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1894</a:t>
            </a:r>
          </a:p>
        </p:txBody>
      </p:sp>
      <p:sp>
        <p:nvSpPr>
          <p:cNvPr id="11288" name="Text Box -990"/>
          <p:cNvSpPr txBox="1">
            <a:spLocks noChangeArrowheads="1"/>
          </p:cNvSpPr>
          <p:nvPr/>
        </p:nvSpPr>
        <p:spPr bwMode="auto">
          <a:xfrm>
            <a:off x="4135438" y="3694113"/>
            <a:ext cx="547687" cy="2459037"/>
          </a:xfrm>
          <a:prstGeom prst="rect">
            <a:avLst/>
          </a:prstGeom>
          <a:noFill/>
          <a:ln w="9525">
            <a:noFill/>
            <a:miter lim="800000"/>
          </a:ln>
        </p:spPr>
        <p:txBody>
          <a:bodyPr vert="eaVert">
            <a:spAutoFit/>
          </a:bodyPr>
          <a:lstStyle/>
          <a:p>
            <a:pPr>
              <a:lnSpc>
                <a:spcPct val="100000"/>
              </a:lnSpc>
              <a:spcBef>
                <a:spcPct val="0"/>
              </a:spcBef>
            </a:pPr>
            <a:r>
              <a:rPr lang="ko-KR" altLang="en-US" sz="2400">
                <a:solidFill>
                  <a:srgbClr val="000000"/>
                </a:solidFill>
                <a:latin typeface="黑体" panose="02010609060101010101" pitchFamily="49" charset="-122"/>
                <a:ea typeface="黑体" panose="02010609060101010101" pitchFamily="49" charset="-122"/>
              </a:rPr>
              <a:t>中日甲午战争</a:t>
            </a:r>
          </a:p>
        </p:txBody>
      </p:sp>
      <p:sp>
        <p:nvSpPr>
          <p:cNvPr id="35" name="Oval -989"/>
          <p:cNvSpPr>
            <a:spLocks noChangeArrowheads="1"/>
          </p:cNvSpPr>
          <p:nvPr/>
        </p:nvSpPr>
        <p:spPr bwMode="auto">
          <a:xfrm>
            <a:off x="5340350" y="3209925"/>
            <a:ext cx="76200" cy="144463"/>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36" name="Oval -988"/>
          <p:cNvSpPr>
            <a:spLocks noChangeArrowheads="1"/>
          </p:cNvSpPr>
          <p:nvPr/>
        </p:nvSpPr>
        <p:spPr bwMode="auto">
          <a:xfrm>
            <a:off x="6478588" y="3182938"/>
            <a:ext cx="76200" cy="144462"/>
          </a:xfrm>
          <a:prstGeom prst="ellipse">
            <a:avLst/>
          </a:prstGeom>
          <a:solidFill>
            <a:srgbClr val="FF0000"/>
          </a:solidFill>
          <a:ln w="6350" cap="rnd">
            <a:solidFill>
              <a:srgbClr val="FF0000"/>
            </a:solidFill>
            <a:round/>
          </a:ln>
          <a:effectLst>
            <a:outerShdw dist="30480" dir="5400000" rotWithShape="0">
              <a:srgbClr val="000000">
                <a:alpha val="37109"/>
              </a:srgbClr>
            </a:outerShdw>
          </a:effectLst>
        </p:spPr>
        <p:txBody>
          <a:bodyPr/>
          <a:lstStyle/>
          <a:p>
            <a:pPr>
              <a:defRPr/>
            </a:pPr>
            <a:endParaRPr lang="zh-CN" altLang="en-US"/>
          </a:p>
        </p:txBody>
      </p:sp>
      <p:sp>
        <p:nvSpPr>
          <p:cNvPr id="11291" name="Text Box -987"/>
          <p:cNvSpPr txBox="1">
            <a:spLocks noChangeArrowheads="1"/>
          </p:cNvSpPr>
          <p:nvPr/>
        </p:nvSpPr>
        <p:spPr bwMode="auto">
          <a:xfrm>
            <a:off x="4937125" y="2716213"/>
            <a:ext cx="941388"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1895</a:t>
            </a:r>
          </a:p>
        </p:txBody>
      </p:sp>
      <p:sp>
        <p:nvSpPr>
          <p:cNvPr id="11292" name="Text Box -986"/>
          <p:cNvSpPr txBox="1">
            <a:spLocks noChangeArrowheads="1"/>
          </p:cNvSpPr>
          <p:nvPr/>
        </p:nvSpPr>
        <p:spPr bwMode="auto">
          <a:xfrm>
            <a:off x="5133975" y="3498850"/>
            <a:ext cx="487363" cy="2955925"/>
          </a:xfrm>
          <a:prstGeom prst="rect">
            <a:avLst/>
          </a:prstGeom>
          <a:solidFill>
            <a:srgbClr val="FFFFFF"/>
          </a:solidFill>
          <a:ln w="9525">
            <a:noFill/>
            <a:miter lim="800000"/>
          </a:ln>
        </p:spPr>
        <p:txBody>
          <a:bodyPr/>
          <a:lstStyle/>
          <a:p>
            <a:endParaRPr lang="zh-CN" altLang="en-US"/>
          </a:p>
        </p:txBody>
      </p:sp>
      <p:sp>
        <p:nvSpPr>
          <p:cNvPr id="11293" name="Text Box -985"/>
          <p:cNvSpPr txBox="1">
            <a:spLocks noChangeArrowheads="1"/>
          </p:cNvSpPr>
          <p:nvPr/>
        </p:nvSpPr>
        <p:spPr bwMode="auto">
          <a:xfrm>
            <a:off x="1046163" y="3779838"/>
            <a:ext cx="546100" cy="2544762"/>
          </a:xfrm>
          <a:prstGeom prst="rect">
            <a:avLst/>
          </a:prstGeom>
          <a:noFill/>
          <a:ln w="9525">
            <a:noFill/>
            <a:miter lim="800000"/>
          </a:ln>
        </p:spPr>
        <p:txBody>
          <a:bodyPr vert="eaVert">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《南京条约》</a:t>
            </a:r>
          </a:p>
        </p:txBody>
      </p:sp>
      <p:sp>
        <p:nvSpPr>
          <p:cNvPr id="11294" name="Text Box -984"/>
          <p:cNvSpPr txBox="1">
            <a:spLocks noChangeArrowheads="1"/>
          </p:cNvSpPr>
          <p:nvPr/>
        </p:nvSpPr>
        <p:spPr bwMode="auto">
          <a:xfrm>
            <a:off x="5101590" y="3857625"/>
            <a:ext cx="551815" cy="2269490"/>
          </a:xfrm>
          <a:prstGeom prst="rect">
            <a:avLst/>
          </a:prstGeom>
          <a:noFill/>
          <a:ln w="9525">
            <a:noFill/>
            <a:miter lim="800000"/>
          </a:ln>
        </p:spPr>
        <p:txBody>
          <a:bodyPr vert="eaVert" wrap="square">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《马关条约》</a:t>
            </a:r>
          </a:p>
        </p:txBody>
      </p:sp>
      <p:sp>
        <p:nvSpPr>
          <p:cNvPr id="11295" name="Text Box -983"/>
          <p:cNvSpPr txBox="1">
            <a:spLocks noChangeArrowheads="1"/>
          </p:cNvSpPr>
          <p:nvPr/>
        </p:nvSpPr>
        <p:spPr bwMode="auto">
          <a:xfrm>
            <a:off x="6161088" y="2740025"/>
            <a:ext cx="1141412" cy="398463"/>
          </a:xfrm>
          <a:prstGeom prst="rect">
            <a:avLst/>
          </a:prstGeom>
          <a:noFill/>
          <a:ln w="9525">
            <a:noFill/>
            <a:miter lim="800000"/>
          </a:ln>
        </p:spPr>
        <p:txBody>
          <a:bodyPr>
            <a:spAutoFit/>
          </a:bodyPr>
          <a:lstStyle/>
          <a:p>
            <a:pPr>
              <a:lnSpc>
                <a:spcPct val="100000"/>
              </a:lnSpc>
              <a:spcBef>
                <a:spcPct val="0"/>
              </a:spcBef>
            </a:pPr>
            <a:r>
              <a:rPr lang="ko-KR" altLang="en-US">
                <a:solidFill>
                  <a:srgbClr val="FFFF00"/>
                </a:solidFill>
                <a:latin typeface="黑体" panose="02010609060101010101" pitchFamily="49" charset="-122"/>
                <a:ea typeface="黑体" panose="02010609060101010101" pitchFamily="49" charset="-122"/>
              </a:rPr>
              <a:t>1898年</a:t>
            </a:r>
          </a:p>
        </p:txBody>
      </p:sp>
      <p:sp>
        <p:nvSpPr>
          <p:cNvPr id="11296" name="Oval -982"/>
          <p:cNvSpPr>
            <a:spLocks noChangeArrowheads="1"/>
          </p:cNvSpPr>
          <p:nvPr/>
        </p:nvSpPr>
        <p:spPr bwMode="auto">
          <a:xfrm>
            <a:off x="6161088" y="3386138"/>
            <a:ext cx="847725" cy="3179762"/>
          </a:xfrm>
          <a:prstGeom prst="ellipse">
            <a:avLst/>
          </a:prstGeom>
          <a:solidFill>
            <a:srgbClr val="4F81BD"/>
          </a:solidFill>
          <a:ln w="12700">
            <a:solidFill>
              <a:srgbClr val="385D8A"/>
            </a:solidFill>
            <a:round/>
          </a:ln>
        </p:spPr>
        <p:txBody>
          <a:bodyPr/>
          <a:lstStyle/>
          <a:p>
            <a:endParaRPr lang="zh-CN" altLang="en-US"/>
          </a:p>
        </p:txBody>
      </p:sp>
      <p:sp>
        <p:nvSpPr>
          <p:cNvPr id="11297" name="Text Box -981"/>
          <p:cNvSpPr txBox="1">
            <a:spLocks noChangeArrowheads="1"/>
          </p:cNvSpPr>
          <p:nvPr/>
        </p:nvSpPr>
        <p:spPr bwMode="auto">
          <a:xfrm>
            <a:off x="8201025" y="2700338"/>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1901</a:t>
            </a:r>
          </a:p>
        </p:txBody>
      </p:sp>
      <p:sp>
        <p:nvSpPr>
          <p:cNvPr id="11298" name="Text Box -980"/>
          <p:cNvSpPr txBox="1">
            <a:spLocks noChangeArrowheads="1"/>
          </p:cNvSpPr>
          <p:nvPr/>
        </p:nvSpPr>
        <p:spPr bwMode="auto">
          <a:xfrm>
            <a:off x="7346950" y="2673350"/>
            <a:ext cx="942975" cy="400050"/>
          </a:xfrm>
          <a:prstGeom prst="rect">
            <a:avLst/>
          </a:prstGeom>
          <a:noFill/>
          <a:ln w="9525">
            <a:noFill/>
            <a:miter lim="800000"/>
          </a:ln>
        </p:spPr>
        <p:txBody>
          <a:bodyPr>
            <a:spAutoFit/>
          </a:bodyPr>
          <a:lstStyle/>
          <a:p>
            <a:pPr>
              <a:lnSpc>
                <a:spcPct val="100000"/>
              </a:lnSpc>
              <a:spcBef>
                <a:spcPct val="0"/>
              </a:spcBef>
            </a:pPr>
            <a:r>
              <a:rPr lang="ko-KR" altLang="en-US">
                <a:solidFill>
                  <a:srgbClr val="FFFFFF"/>
                </a:solidFill>
                <a:latin typeface="黑体" panose="02010609060101010101" pitchFamily="49" charset="-122"/>
                <a:ea typeface="黑体" panose="02010609060101010101" pitchFamily="49" charset="-122"/>
              </a:rPr>
              <a:t>1900</a:t>
            </a:r>
          </a:p>
        </p:txBody>
      </p:sp>
      <p:sp>
        <p:nvSpPr>
          <p:cNvPr id="11299" name="Text Box -978"/>
          <p:cNvSpPr txBox="1">
            <a:spLocks noChangeArrowheads="1"/>
          </p:cNvSpPr>
          <p:nvPr/>
        </p:nvSpPr>
        <p:spPr bwMode="auto">
          <a:xfrm>
            <a:off x="8276590" y="3873500"/>
            <a:ext cx="551815" cy="2343785"/>
          </a:xfrm>
          <a:prstGeom prst="rect">
            <a:avLst/>
          </a:prstGeom>
          <a:noFill/>
          <a:ln w="9525">
            <a:noFill/>
            <a:miter lim="800000"/>
          </a:ln>
        </p:spPr>
        <p:txBody>
          <a:bodyPr vert="eaVert" wrap="square">
            <a:spAutoFit/>
          </a:bodyPr>
          <a:lstStyle/>
          <a:p>
            <a:pPr>
              <a:lnSpc>
                <a:spcPct val="100000"/>
              </a:lnSpc>
              <a:spcBef>
                <a:spcPct val="0"/>
              </a:spcBef>
            </a:pPr>
            <a:r>
              <a:rPr lang="ko-KR" altLang="en-US" sz="2400" b="0">
                <a:solidFill>
                  <a:srgbClr val="000000"/>
                </a:solidFill>
                <a:latin typeface="黑体" panose="02010609060101010101" pitchFamily="49" charset="-122"/>
                <a:ea typeface="黑体" panose="02010609060101010101" pitchFamily="49" charset="-122"/>
              </a:rPr>
              <a:t>《辛丑条约》</a:t>
            </a:r>
          </a:p>
        </p:txBody>
      </p:sp>
      <p:sp>
        <p:nvSpPr>
          <p:cNvPr id="11300" name="Oval -975"/>
          <p:cNvSpPr>
            <a:spLocks noChangeArrowheads="1"/>
          </p:cNvSpPr>
          <p:nvPr/>
        </p:nvSpPr>
        <p:spPr bwMode="auto">
          <a:xfrm>
            <a:off x="7221538" y="3395663"/>
            <a:ext cx="955675" cy="3227387"/>
          </a:xfrm>
          <a:prstGeom prst="ellipse">
            <a:avLst/>
          </a:prstGeom>
          <a:solidFill>
            <a:srgbClr val="4F81BD"/>
          </a:solidFill>
          <a:ln w="12700">
            <a:solidFill>
              <a:srgbClr val="385D8A"/>
            </a:solidFill>
            <a:round/>
          </a:ln>
        </p:spPr>
        <p:txBody>
          <a:bodyPr/>
          <a:lstStyle/>
          <a:p>
            <a:endParaRPr lang="zh-CN" altLang="en-US"/>
          </a:p>
        </p:txBody>
      </p:sp>
      <p:sp>
        <p:nvSpPr>
          <p:cNvPr id="11301" name="Oval -974"/>
          <p:cNvSpPr>
            <a:spLocks noChangeArrowheads="1"/>
          </p:cNvSpPr>
          <p:nvPr/>
        </p:nvSpPr>
        <p:spPr bwMode="auto">
          <a:xfrm>
            <a:off x="4300538" y="3433763"/>
            <a:ext cx="746125" cy="3086100"/>
          </a:xfrm>
          <a:prstGeom prst="ellipse">
            <a:avLst/>
          </a:prstGeom>
          <a:solidFill>
            <a:srgbClr val="4F81BD"/>
          </a:solidFill>
          <a:ln w="12700">
            <a:solidFill>
              <a:srgbClr val="385D8A"/>
            </a:solidFill>
            <a:round/>
          </a:ln>
        </p:spPr>
        <p:txBody>
          <a:bodyPr/>
          <a:lstStyle/>
          <a:p>
            <a:endParaRPr lang="zh-CN" altLang="en-US"/>
          </a:p>
        </p:txBody>
      </p:sp>
      <p:sp>
        <p:nvSpPr>
          <p:cNvPr id="2" name="文本框 1"/>
          <p:cNvSpPr txBox="1">
            <a:spLocks noChangeArrowheads="1"/>
          </p:cNvSpPr>
          <p:nvPr/>
        </p:nvSpPr>
        <p:spPr bwMode="auto">
          <a:xfrm>
            <a:off x="7285990" y="3874135"/>
            <a:ext cx="915035" cy="2372360"/>
          </a:xfrm>
          <a:prstGeom prst="rect">
            <a:avLst/>
          </a:prstGeom>
          <a:noFill/>
          <a:ln w="9525">
            <a:noFill/>
            <a:miter lim="800000"/>
          </a:ln>
        </p:spPr>
        <p:txBody>
          <a:bodyPr vert="eaVert" wrap="square">
            <a:spAutoFit/>
          </a:bodyPr>
          <a:lstStyle/>
          <a:p>
            <a:r>
              <a:rPr lang="zh-CN" altLang="zh-CN" sz="2800" b="0">
                <a:solidFill>
                  <a:schemeClr val="bg1"/>
                </a:solidFill>
                <a:latin typeface="黑体" panose="02010609060101010101" pitchFamily="49" charset="-122"/>
                <a:ea typeface="黑体" panose="02010609060101010101" pitchFamily="49" charset="-122"/>
              </a:rPr>
              <a:t>八国联军侵华战争</a:t>
            </a:r>
          </a:p>
        </p:txBody>
      </p:sp>
      <p:sp>
        <p:nvSpPr>
          <p:cNvPr id="3" name="文本框 2"/>
          <p:cNvSpPr txBox="1">
            <a:spLocks noChangeArrowheads="1"/>
          </p:cNvSpPr>
          <p:nvPr/>
        </p:nvSpPr>
        <p:spPr bwMode="auto">
          <a:xfrm>
            <a:off x="6311265" y="4106863"/>
            <a:ext cx="547688" cy="2071687"/>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戊戌变法</a:t>
            </a:r>
          </a:p>
        </p:txBody>
      </p:sp>
      <p:sp>
        <p:nvSpPr>
          <p:cNvPr id="4" name="文本框 3"/>
          <p:cNvSpPr txBox="1">
            <a:spLocks noChangeArrowheads="1"/>
          </p:cNvSpPr>
          <p:nvPr/>
        </p:nvSpPr>
        <p:spPr bwMode="auto">
          <a:xfrm>
            <a:off x="4401185" y="3806825"/>
            <a:ext cx="548640" cy="2294255"/>
          </a:xfrm>
          <a:prstGeom prst="rect">
            <a:avLst/>
          </a:prstGeom>
          <a:noFill/>
          <a:ln w="9525">
            <a:noFill/>
            <a:miter lim="800000"/>
          </a:ln>
        </p:spPr>
        <p:txBody>
          <a:bodyPr vert="eaVert" wrap="square">
            <a:spAutoFit/>
          </a:bodyPr>
          <a:lstStyle/>
          <a:p>
            <a:r>
              <a:rPr lang="zh-CN" altLang="zh-CN" sz="2800" b="0">
                <a:solidFill>
                  <a:schemeClr val="bg1"/>
                </a:solidFill>
                <a:latin typeface="黑体" panose="02010609060101010101" pitchFamily="49" charset="-122"/>
                <a:ea typeface="黑体" panose="02010609060101010101" pitchFamily="49" charset="-122"/>
              </a:rPr>
              <a:t>甲午中日战争</a:t>
            </a:r>
          </a:p>
        </p:txBody>
      </p:sp>
      <p:sp>
        <p:nvSpPr>
          <p:cNvPr id="14" name="文本框 13"/>
          <p:cNvSpPr txBox="1">
            <a:spLocks noChangeArrowheads="1"/>
          </p:cNvSpPr>
          <p:nvPr/>
        </p:nvSpPr>
        <p:spPr bwMode="auto">
          <a:xfrm>
            <a:off x="3151823" y="4132580"/>
            <a:ext cx="547687" cy="2259013"/>
          </a:xfrm>
          <a:prstGeom prst="rect">
            <a:avLst/>
          </a:prstGeom>
          <a:noFill/>
          <a:ln w="9525">
            <a:noFill/>
            <a:miter lim="800000"/>
          </a:ln>
        </p:spPr>
        <p:txBody>
          <a:bodyPr vert="eaVert">
            <a:spAutoFit/>
          </a:bodyPr>
          <a:lstStyle/>
          <a:p>
            <a:r>
              <a:rPr lang="zh-CN" altLang="zh-CN" sz="2800" b="0">
                <a:solidFill>
                  <a:schemeClr val="bg1"/>
                </a:solidFill>
                <a:latin typeface="黑体" panose="02010609060101010101" pitchFamily="49" charset="-122"/>
                <a:ea typeface="黑体" panose="02010609060101010101" pitchFamily="49" charset="-122"/>
              </a:rPr>
              <a:t>洋务运动</a:t>
            </a:r>
          </a:p>
        </p:txBody>
      </p:sp>
      <p:sp>
        <p:nvSpPr>
          <p:cNvPr id="9" name="文本框 8"/>
          <p:cNvSpPr txBox="1"/>
          <p:nvPr/>
        </p:nvSpPr>
        <p:spPr>
          <a:xfrm>
            <a:off x="3021330" y="838200"/>
            <a:ext cx="2930525" cy="352425"/>
          </a:xfrm>
          <a:prstGeom prst="rect">
            <a:avLst/>
          </a:prstGeom>
          <a:noFill/>
        </p:spPr>
        <p:txBody>
          <a:bodyPr wrap="square" rtlCol="0">
            <a:spAutoFit/>
          </a:bodyPr>
          <a:lstStyle/>
          <a:p>
            <a:r>
              <a:rPr lang="en-US" altLang="zh-CN"/>
              <a:t> </a:t>
            </a:r>
          </a:p>
        </p:txBody>
      </p:sp>
      <p:sp>
        <p:nvSpPr>
          <p:cNvPr id="10" name="文本框 9"/>
          <p:cNvSpPr txBox="1">
            <a:spLocks noChangeArrowheads="1"/>
          </p:cNvSpPr>
          <p:nvPr/>
        </p:nvSpPr>
        <p:spPr bwMode="auto">
          <a:xfrm>
            <a:off x="2493010" y="1106805"/>
            <a:ext cx="3385820" cy="457200"/>
          </a:xfrm>
          <a:prstGeom prst="rect">
            <a:avLst/>
          </a:prstGeom>
          <a:solidFill>
            <a:schemeClr val="bg2"/>
          </a:solidFill>
          <a:ln w="9525">
            <a:solidFill>
              <a:srgbClr val="FFFF00"/>
            </a:solidFill>
            <a:round/>
          </a:ln>
        </p:spPr>
        <p:txBody>
          <a:bodyPr wrap="square">
            <a:spAutoFit/>
          </a:bodyPr>
          <a:lstStyle/>
          <a:p>
            <a:r>
              <a:rPr lang="zh-CN" altLang="zh-CN" sz="2800">
                <a:solidFill>
                  <a:srgbClr val="FFFFFF"/>
                </a:solidFill>
                <a:latin typeface="黑体" panose="02010609060101010101" pitchFamily="49" charset="-122"/>
                <a:ea typeface="黑体" panose="02010609060101010101" pitchFamily="49" charset="-122"/>
                <a:sym typeface="宋体" panose="02010600030101010101" pitchFamily="2" charset="-122"/>
              </a:rPr>
              <a:t>近代化的早期探索</a:t>
            </a:r>
            <a:endParaRPr lang="zh-CN" altLang="en-US" sz="2800"/>
          </a:p>
        </p:txBody>
      </p:sp>
      <p:sp>
        <p:nvSpPr>
          <p:cNvPr id="11" name="文本框 10"/>
          <p:cNvSpPr txBox="1">
            <a:spLocks noChangeArrowheads="1"/>
          </p:cNvSpPr>
          <p:nvPr/>
        </p:nvSpPr>
        <p:spPr bwMode="auto">
          <a:xfrm>
            <a:off x="4400550" y="2097405"/>
            <a:ext cx="2820670" cy="521970"/>
          </a:xfrm>
          <a:prstGeom prst="rect">
            <a:avLst/>
          </a:prstGeom>
          <a:solidFill>
            <a:schemeClr val="bg2"/>
          </a:solidFill>
          <a:ln w="9525">
            <a:solidFill>
              <a:srgbClr val="FFFF00"/>
            </a:solidFill>
            <a:round/>
          </a:ln>
        </p:spPr>
        <p:txBody>
          <a:bodyPr wrap="square">
            <a:spAutoFit/>
          </a:bodyPr>
          <a:lstStyle/>
          <a:p>
            <a:pPr algn="ctr">
              <a:lnSpc>
                <a:spcPct val="100000"/>
              </a:lnSpc>
              <a:spcBef>
                <a:spcPct val="0"/>
              </a:spcBef>
              <a:buFontTx/>
              <a:buNone/>
            </a:pPr>
            <a:r>
              <a:rPr lang="zh-CN" altLang="zh-CN" sz="2800">
                <a:solidFill>
                  <a:srgbClr val="FFFFFF"/>
                </a:solidFill>
                <a:latin typeface="黑体" panose="02010609060101010101" pitchFamily="49" charset="-122"/>
                <a:ea typeface="黑体" panose="02010609060101010101" pitchFamily="49" charset="-122"/>
                <a:sym typeface="宋体" panose="02010600030101010101" pitchFamily="2" charset="-122"/>
              </a:rPr>
              <a:t>民族危机的加剧</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4"/>
                                        </p:tgtEl>
                                      </p:cBhvr>
                                      <p:by x="150000" y="150000"/>
                                    </p:animScale>
                                  </p:childTnLst>
                                </p:cTn>
                              </p:par>
                              <p:par>
                                <p:cTn id="7" presetID="6" presetClass="emph" presetSubtype="0" fill="hold" grpId="0" nodeType="withEffect">
                                  <p:stCondLst>
                                    <p:cond delay="0"/>
                                  </p:stCondLst>
                                  <p:childTnLst>
                                    <p:animScale>
                                      <p:cBhvr>
                                        <p:cTn id="8" dur="2000" fill="hold"/>
                                        <p:tgtEl>
                                          <p:spTgt spid="3"/>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2"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4"/>
                                        </p:tgtEl>
                                        <p:attrNameLst>
                                          <p:attrName>fillcolor</p:attrName>
                                        </p:attrNameLst>
                                      </p:cBhvr>
                                      <p:to>
                                        <a:srgbClr val="F7071D"/>
                                      </p:to>
                                    </p:animClr>
                                    <p:set>
                                      <p:cBhvr>
                                        <p:cTn id="18" dur="2000" fill="hold"/>
                                        <p:tgtEl>
                                          <p:spTgt spid="4"/>
                                        </p:tgtEl>
                                        <p:attrNameLst>
                                          <p:attrName>fill.type</p:attrName>
                                        </p:attrNameLst>
                                      </p:cBhvr>
                                      <p:to>
                                        <p:strVal val="solid"/>
                                      </p:to>
                                    </p:set>
                                    <p:set>
                                      <p:cBhvr>
                                        <p:cTn id="19" dur="2000" fill="hold"/>
                                        <p:tgtEl>
                                          <p:spTgt spid="4"/>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2000" fill="hold"/>
                                        <p:tgtEl>
                                          <p:spTgt spid="11294"/>
                                        </p:tgtEl>
                                        <p:attrNameLst>
                                          <p:attrName>fillcolor</p:attrName>
                                        </p:attrNameLst>
                                      </p:cBhvr>
                                      <p:to>
                                        <a:srgbClr val="F7071D"/>
                                      </p:to>
                                    </p:animClr>
                                    <p:set>
                                      <p:cBhvr>
                                        <p:cTn id="22" dur="2000" fill="hold"/>
                                        <p:tgtEl>
                                          <p:spTgt spid="11294"/>
                                        </p:tgtEl>
                                        <p:attrNameLst>
                                          <p:attrName>fill.type</p:attrName>
                                        </p:attrNameLst>
                                      </p:cBhvr>
                                      <p:to>
                                        <p:strVal val="solid"/>
                                      </p:to>
                                    </p:set>
                                    <p:set>
                                      <p:cBhvr>
                                        <p:cTn id="23" dur="2000" fill="hold"/>
                                        <p:tgtEl>
                                          <p:spTgt spid="11294"/>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11299"/>
                                        </p:tgtEl>
                                        <p:attrNameLst>
                                          <p:attrName>fillcolor</p:attrName>
                                        </p:attrNameLst>
                                      </p:cBhvr>
                                      <p:to>
                                        <a:srgbClr val="FF0000"/>
                                      </p:to>
                                    </p:animClr>
                                    <p:set>
                                      <p:cBhvr>
                                        <p:cTn id="28" dur="2000" fill="hold"/>
                                        <p:tgtEl>
                                          <p:spTgt spid="11299"/>
                                        </p:tgtEl>
                                        <p:attrNameLst>
                                          <p:attrName>fill.type</p:attrName>
                                        </p:attrNameLst>
                                      </p:cBhvr>
                                      <p:to>
                                        <p:strVal val="solid"/>
                                      </p:to>
                                    </p:set>
                                    <p:set>
                                      <p:cBhvr>
                                        <p:cTn id="29" dur="2000" fill="hold"/>
                                        <p:tgtEl>
                                          <p:spTgt spid="11299"/>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2000" fill="hold"/>
                                        <p:tgtEl>
                                          <p:spTgt spid="2"/>
                                        </p:tgtEl>
                                        <p:attrNameLst>
                                          <p:attrName>fillcolor</p:attrName>
                                        </p:attrNameLst>
                                      </p:cBhvr>
                                      <p:to>
                                        <a:srgbClr val="FF0000"/>
                                      </p:to>
                                    </p:animClr>
                                    <p:set>
                                      <p:cBhvr>
                                        <p:cTn id="32" dur="2000" fill="hold"/>
                                        <p:tgtEl>
                                          <p:spTgt spid="2"/>
                                        </p:tgtEl>
                                        <p:attrNameLst>
                                          <p:attrName>fill.type</p:attrName>
                                        </p:attrNameLst>
                                      </p:cBhvr>
                                      <p:to>
                                        <p:strVal val="solid"/>
                                      </p:to>
                                    </p:set>
                                    <p:set>
                                      <p:cBhvr>
                                        <p:cTn id="33" dur="2000" fill="hold"/>
                                        <p:tgtEl>
                                          <p:spTgt spid="2"/>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2"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0" grpId="1"/>
      <p:bldP spid="10" grpId="2" animBg="1"/>
      <p:bldP spid="11" grpId="1"/>
      <p:bldP spid="11"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60680" y="1287145"/>
            <a:ext cx="1426845" cy="614045"/>
          </a:xfrm>
          <a:prstGeom prst="rect">
            <a:avLst/>
          </a:prstGeom>
          <a:solidFill>
            <a:schemeClr val="bg2"/>
          </a:solidFill>
          <a:ln w="9525">
            <a:solidFill>
              <a:srgbClr val="FFFF00"/>
            </a:solidFill>
            <a:round/>
          </a:ln>
        </p:spPr>
        <p:txBody>
          <a:bodyPr wrap="square">
            <a:spAutoFit/>
          </a:bodyPr>
          <a:lstStyle/>
          <a:p>
            <a:r>
              <a:rPr lang="zh-CN" altLang="zh-CN">
                <a:solidFill>
                  <a:srgbClr val="FFFFFF"/>
                </a:solidFill>
                <a:latin typeface="黑体" panose="02010609060101010101" pitchFamily="49" charset="-122"/>
                <a:ea typeface="黑体" panose="02010609060101010101" pitchFamily="49" charset="-122"/>
                <a:sym typeface="宋体" panose="02010600030101010101" pitchFamily="2" charset="-122"/>
              </a:rPr>
              <a:t>近代化的早期探索</a:t>
            </a:r>
            <a:endParaRPr lang="zh-CN" altLang="en-US"/>
          </a:p>
        </p:txBody>
      </p:sp>
      <p:sp>
        <p:nvSpPr>
          <p:cNvPr id="8" name="左大括号 263172"/>
          <p:cNvSpPr/>
          <p:nvPr/>
        </p:nvSpPr>
        <p:spPr bwMode="auto">
          <a:xfrm>
            <a:off x="1880870" y="668020"/>
            <a:ext cx="254635" cy="1852295"/>
          </a:xfrm>
          <a:prstGeom prst="leftBrace">
            <a:avLst>
              <a:gd name="adj1" fmla="val 102724"/>
              <a:gd name="adj2" fmla="val 50000"/>
            </a:avLst>
          </a:prstGeom>
          <a:noFill/>
          <a:ln w="38100">
            <a:solidFill>
              <a:srgbClr val="EBEBF5"/>
            </a:solidFill>
            <a:round/>
          </a:ln>
        </p:spPr>
        <p:txBody>
          <a:bodyPr/>
          <a:lstStyle/>
          <a:p>
            <a:endParaRPr lang="zh-CN" altLang="en-US">
              <a:latin typeface="Arial" panose="020B0604020202020204" pitchFamily="34" charset="0"/>
              <a:ea typeface="宋体" panose="02010600030101010101" pitchFamily="2" charset="-122"/>
            </a:endParaRPr>
          </a:p>
        </p:txBody>
      </p:sp>
      <p:sp>
        <p:nvSpPr>
          <p:cNvPr id="11" name="左大括号 263172"/>
          <p:cNvSpPr/>
          <p:nvPr/>
        </p:nvSpPr>
        <p:spPr bwMode="auto">
          <a:xfrm>
            <a:off x="1880870" y="3661410"/>
            <a:ext cx="146685" cy="1885315"/>
          </a:xfrm>
          <a:prstGeom prst="leftBrace">
            <a:avLst>
              <a:gd name="adj1" fmla="val 102646"/>
              <a:gd name="adj2" fmla="val 50000"/>
            </a:avLst>
          </a:prstGeom>
          <a:noFill/>
          <a:ln w="38100">
            <a:solidFill>
              <a:srgbClr val="EBEBF5"/>
            </a:solidFill>
            <a:round/>
          </a:ln>
        </p:spPr>
        <p:txBody>
          <a:bodyPr/>
          <a:lstStyle/>
          <a:p>
            <a:endParaRPr lang="zh-CN" altLang="en-US">
              <a:latin typeface="Arial" panose="020B0604020202020204" pitchFamily="34" charset="0"/>
              <a:ea typeface="宋体" panose="02010600030101010101" pitchFamily="2" charset="-122"/>
            </a:endParaRPr>
          </a:p>
        </p:txBody>
      </p:sp>
      <p:sp>
        <p:nvSpPr>
          <p:cNvPr id="4" name="矩形 3"/>
          <p:cNvSpPr>
            <a:spLocks noChangeArrowheads="1"/>
          </p:cNvSpPr>
          <p:nvPr/>
        </p:nvSpPr>
        <p:spPr bwMode="auto">
          <a:xfrm>
            <a:off x="2195830" y="668020"/>
            <a:ext cx="6519545" cy="506730"/>
          </a:xfrm>
          <a:prstGeom prst="rect">
            <a:avLst/>
          </a:prstGeom>
          <a:solidFill>
            <a:srgbClr val="002060"/>
          </a:solidFill>
          <a:ln w="28575">
            <a:solidFill>
              <a:srgbClr val="FFFF00"/>
            </a:solidFill>
            <a:round/>
          </a:ln>
        </p:spPr>
        <p:txBody>
          <a:bodyPr wrap="square">
            <a:spAutoFit/>
          </a:bodyPr>
          <a:lstStyle/>
          <a:p>
            <a:pPr>
              <a:lnSpc>
                <a:spcPct val="150000"/>
              </a:lnSpc>
            </a:pPr>
            <a:r>
              <a:rPr lang="zh-CN" altLang="en-US" sz="1800">
                <a:solidFill>
                  <a:srgbClr val="FFFF00"/>
                </a:solidFill>
                <a:latin typeface="黑体" panose="02010609060101010101" pitchFamily="49" charset="-122"/>
                <a:ea typeface="黑体" panose="02010609060101010101" pitchFamily="49" charset="-122"/>
              </a:rPr>
              <a:t>洋务运动</a:t>
            </a:r>
            <a:r>
              <a:rPr lang="en-US" altLang="zh-CN" sz="1800">
                <a:solidFill>
                  <a:srgbClr val="FFFF00"/>
                </a:solidFill>
                <a:latin typeface="黑体" panose="02010609060101010101" pitchFamily="49" charset="-122"/>
                <a:ea typeface="黑体" panose="02010609060101010101" pitchFamily="49" charset="-122"/>
              </a:rPr>
              <a:t>:</a:t>
            </a:r>
            <a:endParaRPr lang="zh-CN" altLang="zh-CN" sz="1800">
              <a:solidFill>
                <a:srgbClr val="FFFF00"/>
              </a:solidFill>
              <a:latin typeface="黑体" panose="02010609060101010101" pitchFamily="49" charset="-122"/>
              <a:ea typeface="宋体" panose="02010600030101010101" pitchFamily="2" charset="-122"/>
              <a:sym typeface="+mn-ea"/>
            </a:endParaRPr>
          </a:p>
        </p:txBody>
      </p:sp>
      <p:sp>
        <p:nvSpPr>
          <p:cNvPr id="5" name="矩形 4"/>
          <p:cNvSpPr>
            <a:spLocks noChangeArrowheads="1"/>
          </p:cNvSpPr>
          <p:nvPr/>
        </p:nvSpPr>
        <p:spPr bwMode="auto">
          <a:xfrm>
            <a:off x="2195830" y="2023110"/>
            <a:ext cx="6519545" cy="506730"/>
          </a:xfrm>
          <a:prstGeom prst="rect">
            <a:avLst/>
          </a:prstGeom>
          <a:solidFill>
            <a:srgbClr val="002060"/>
          </a:solidFill>
          <a:ln w="28575">
            <a:solidFill>
              <a:srgbClr val="FFFF00"/>
            </a:solidFill>
            <a:round/>
          </a:ln>
        </p:spPr>
        <p:txBody>
          <a:bodyPr wrap="square">
            <a:spAutoFit/>
          </a:bodyPr>
          <a:lstStyle/>
          <a:p>
            <a:pPr>
              <a:lnSpc>
                <a:spcPct val="150000"/>
              </a:lnSpc>
            </a:pPr>
            <a:r>
              <a:rPr lang="zh-CN" altLang="en-US" sz="1800">
                <a:solidFill>
                  <a:srgbClr val="FFFF00"/>
                </a:solidFill>
                <a:latin typeface="黑体" panose="02010609060101010101" pitchFamily="49" charset="-122"/>
                <a:ea typeface="黑体" panose="02010609060101010101" pitchFamily="49" charset="-122"/>
              </a:rPr>
              <a:t>戊戌变法</a:t>
            </a:r>
            <a:r>
              <a:rPr lang="en-US" altLang="zh-CN" sz="1800">
                <a:solidFill>
                  <a:srgbClr val="FFFF00"/>
                </a:solidFill>
                <a:latin typeface="黑体" panose="02010609060101010101" pitchFamily="49" charset="-122"/>
                <a:ea typeface="黑体" panose="02010609060101010101" pitchFamily="49" charset="-122"/>
              </a:rPr>
              <a:t>:</a:t>
            </a:r>
            <a:endParaRPr lang="en-US" altLang="zh-CN" sz="1800">
              <a:solidFill>
                <a:schemeClr val="bg1"/>
              </a:solidFill>
              <a:latin typeface="黑体" panose="02010609060101010101" pitchFamily="49" charset="-122"/>
              <a:ea typeface="黑体" panose="02010609060101010101" pitchFamily="49" charset="-122"/>
            </a:endParaRPr>
          </a:p>
        </p:txBody>
      </p:sp>
      <p:sp>
        <p:nvSpPr>
          <p:cNvPr id="6" name="矩形 5"/>
          <p:cNvSpPr>
            <a:spLocks noChangeArrowheads="1"/>
          </p:cNvSpPr>
          <p:nvPr/>
        </p:nvSpPr>
        <p:spPr bwMode="auto">
          <a:xfrm>
            <a:off x="2195830" y="3601720"/>
            <a:ext cx="1802765" cy="506730"/>
          </a:xfrm>
          <a:prstGeom prst="rect">
            <a:avLst/>
          </a:prstGeom>
          <a:solidFill>
            <a:srgbClr val="002060"/>
          </a:solidFill>
          <a:ln w="28575">
            <a:solidFill>
              <a:srgbClr val="FFFF00"/>
            </a:solidFill>
            <a:round/>
          </a:ln>
        </p:spPr>
        <p:txBody>
          <a:bodyPr wrap="square">
            <a:spAutoFit/>
          </a:bodyPr>
          <a:lstStyle/>
          <a:p>
            <a:pPr>
              <a:lnSpc>
                <a:spcPct val="150000"/>
              </a:lnSpc>
            </a:pPr>
            <a:r>
              <a:rPr lang="zh-CN" altLang="en-US" sz="1800">
                <a:solidFill>
                  <a:srgbClr val="FFFF00"/>
                </a:solidFill>
                <a:latin typeface="黑体" panose="02010609060101010101" pitchFamily="49" charset="-122"/>
                <a:ea typeface="黑体" panose="02010609060101010101" pitchFamily="49" charset="-122"/>
              </a:rPr>
              <a:t>甲午中日战争</a:t>
            </a:r>
          </a:p>
        </p:txBody>
      </p:sp>
      <p:sp>
        <p:nvSpPr>
          <p:cNvPr id="7" name="矩形 6"/>
          <p:cNvSpPr>
            <a:spLocks noChangeArrowheads="1"/>
          </p:cNvSpPr>
          <p:nvPr/>
        </p:nvSpPr>
        <p:spPr bwMode="auto">
          <a:xfrm>
            <a:off x="2195830" y="4994275"/>
            <a:ext cx="1804035" cy="922020"/>
          </a:xfrm>
          <a:prstGeom prst="rect">
            <a:avLst/>
          </a:prstGeom>
          <a:solidFill>
            <a:srgbClr val="002060"/>
          </a:solidFill>
          <a:ln w="28575">
            <a:solidFill>
              <a:srgbClr val="FFFF00"/>
            </a:solidFill>
            <a:round/>
          </a:ln>
        </p:spPr>
        <p:txBody>
          <a:bodyPr wrap="square">
            <a:spAutoFit/>
          </a:bodyPr>
          <a:lstStyle/>
          <a:p>
            <a:pPr>
              <a:lnSpc>
                <a:spcPct val="150000"/>
              </a:lnSpc>
            </a:pPr>
            <a:r>
              <a:rPr lang="zh-CN" altLang="en-US" sz="1800">
                <a:solidFill>
                  <a:srgbClr val="FFFF00"/>
                </a:solidFill>
                <a:latin typeface="黑体" panose="02010609060101010101" pitchFamily="49" charset="-122"/>
                <a:ea typeface="黑体" panose="02010609060101010101" pitchFamily="49" charset="-122"/>
              </a:rPr>
              <a:t>列强掀起瓜分中国狂潮</a:t>
            </a:r>
          </a:p>
        </p:txBody>
      </p:sp>
      <p:sp>
        <p:nvSpPr>
          <p:cNvPr id="9" name="文本框 8"/>
          <p:cNvSpPr txBox="1">
            <a:spLocks noChangeArrowheads="1"/>
          </p:cNvSpPr>
          <p:nvPr/>
        </p:nvSpPr>
        <p:spPr bwMode="auto">
          <a:xfrm>
            <a:off x="360680" y="4295775"/>
            <a:ext cx="1427480" cy="706755"/>
          </a:xfrm>
          <a:prstGeom prst="rect">
            <a:avLst/>
          </a:prstGeom>
          <a:solidFill>
            <a:schemeClr val="bg2"/>
          </a:solidFill>
          <a:ln w="9525">
            <a:solidFill>
              <a:srgbClr val="FFFF00"/>
            </a:solidFill>
            <a:round/>
          </a:ln>
        </p:spPr>
        <p:txBody>
          <a:bodyPr wrap="square">
            <a:spAutoFit/>
          </a:bodyPr>
          <a:lstStyle/>
          <a:p>
            <a:pPr algn="ctr">
              <a:lnSpc>
                <a:spcPct val="100000"/>
              </a:lnSpc>
              <a:spcBef>
                <a:spcPct val="0"/>
              </a:spcBef>
              <a:buFontTx/>
              <a:buNone/>
            </a:pPr>
            <a:r>
              <a:rPr lang="zh-CN" altLang="zh-CN">
                <a:solidFill>
                  <a:srgbClr val="FFFFFF"/>
                </a:solidFill>
                <a:latin typeface="黑体" panose="02010609060101010101" pitchFamily="49" charset="-122"/>
                <a:ea typeface="黑体" panose="02010609060101010101" pitchFamily="49" charset="-122"/>
                <a:sym typeface="宋体" panose="02010600030101010101" pitchFamily="2" charset="-122"/>
              </a:rPr>
              <a:t>民族危机的加剧</a:t>
            </a:r>
            <a:endParaRPr lang="zh-CN" altLang="en-US"/>
          </a:p>
        </p:txBody>
      </p:sp>
      <p:sp>
        <p:nvSpPr>
          <p:cNvPr id="10" name="左大括号 263172"/>
          <p:cNvSpPr/>
          <p:nvPr/>
        </p:nvSpPr>
        <p:spPr bwMode="auto">
          <a:xfrm>
            <a:off x="4008120" y="3040380"/>
            <a:ext cx="245110" cy="1318260"/>
          </a:xfrm>
          <a:prstGeom prst="leftBrace">
            <a:avLst>
              <a:gd name="adj1" fmla="val 102646"/>
              <a:gd name="adj2" fmla="val 50000"/>
            </a:avLst>
          </a:prstGeom>
          <a:noFill/>
          <a:ln w="38100">
            <a:solidFill>
              <a:srgbClr val="EBEBF5"/>
            </a:solidFill>
            <a:round/>
          </a:ln>
        </p:spPr>
        <p:txBody>
          <a:bodyPr/>
          <a:lstStyle/>
          <a:p>
            <a:endParaRPr lang="zh-CN" altLang="en-US">
              <a:latin typeface="Arial" panose="020B0604020202020204" pitchFamily="34" charset="0"/>
              <a:ea typeface="宋体" panose="02010600030101010101" pitchFamily="2" charset="-122"/>
            </a:endParaRPr>
          </a:p>
        </p:txBody>
      </p:sp>
      <p:sp>
        <p:nvSpPr>
          <p:cNvPr id="12" name="矩形 11"/>
          <p:cNvSpPr>
            <a:spLocks noChangeArrowheads="1"/>
          </p:cNvSpPr>
          <p:nvPr/>
        </p:nvSpPr>
        <p:spPr bwMode="auto">
          <a:xfrm>
            <a:off x="4246245" y="2989580"/>
            <a:ext cx="4469130" cy="506730"/>
          </a:xfrm>
          <a:prstGeom prst="rect">
            <a:avLst/>
          </a:prstGeom>
          <a:solidFill>
            <a:srgbClr val="002060"/>
          </a:solidFill>
          <a:ln w="28575">
            <a:solidFill>
              <a:srgbClr val="FFFF00"/>
            </a:solidFill>
            <a:round/>
          </a:ln>
        </p:spPr>
        <p:txBody>
          <a:bodyPr wrap="square">
            <a:spAutoFit/>
          </a:bodyPr>
          <a:lstStyle/>
          <a:p>
            <a:pPr>
              <a:lnSpc>
                <a:spcPct val="150000"/>
              </a:lnSpc>
            </a:pPr>
            <a:r>
              <a:rPr lang="en-US" altLang="zh-CN" sz="1800">
                <a:solidFill>
                  <a:schemeClr val="bg1"/>
                </a:solidFill>
                <a:latin typeface="黑体" panose="02010609060101010101" pitchFamily="49" charset="-122"/>
                <a:ea typeface="黑体" panose="02010609060101010101" pitchFamily="49" charset="-122"/>
              </a:rPr>
              <a:t> </a:t>
            </a:r>
            <a:endParaRPr lang="zh-CN" altLang="zh-CN" sz="1800">
              <a:solidFill>
                <a:schemeClr val="bg1"/>
              </a:solidFill>
              <a:latin typeface="黑体" panose="02010609060101010101" pitchFamily="49" charset="-122"/>
              <a:ea typeface="黑体" panose="02010609060101010101" pitchFamily="49" charset="-122"/>
            </a:endParaRPr>
          </a:p>
        </p:txBody>
      </p:sp>
      <p:sp>
        <p:nvSpPr>
          <p:cNvPr id="13" name="矩形 12"/>
          <p:cNvSpPr>
            <a:spLocks noChangeArrowheads="1"/>
          </p:cNvSpPr>
          <p:nvPr/>
        </p:nvSpPr>
        <p:spPr bwMode="auto">
          <a:xfrm>
            <a:off x="4262755" y="3843655"/>
            <a:ext cx="4469765" cy="506730"/>
          </a:xfrm>
          <a:prstGeom prst="rect">
            <a:avLst/>
          </a:prstGeom>
          <a:solidFill>
            <a:srgbClr val="002060"/>
          </a:solidFill>
          <a:ln w="28575">
            <a:solidFill>
              <a:srgbClr val="FFFF00"/>
            </a:solidFill>
            <a:round/>
          </a:ln>
        </p:spPr>
        <p:txBody>
          <a:bodyPr wrap="square">
            <a:spAutoFit/>
          </a:bodyPr>
          <a:lstStyle/>
          <a:p>
            <a:pPr>
              <a:lnSpc>
                <a:spcPct val="150000"/>
              </a:lnSpc>
            </a:pPr>
            <a:r>
              <a:rPr lang="en-US" altLang="zh-CN" sz="1800">
                <a:solidFill>
                  <a:schemeClr val="bg1"/>
                </a:solidFill>
                <a:latin typeface="黑体" panose="02010609060101010101" pitchFamily="49" charset="-122"/>
                <a:ea typeface="黑体" panose="02010609060101010101" pitchFamily="49" charset="-122"/>
              </a:rPr>
              <a:t> </a:t>
            </a:r>
            <a:endParaRPr lang="zh-CN" altLang="en-US" sz="1800">
              <a:solidFill>
                <a:schemeClr val="bg1"/>
              </a:solidFill>
              <a:latin typeface="黑体" panose="02010609060101010101" pitchFamily="49" charset="-122"/>
              <a:ea typeface="黑体" panose="02010609060101010101" pitchFamily="49" charset="-122"/>
            </a:endParaRPr>
          </a:p>
        </p:txBody>
      </p:sp>
      <p:sp>
        <p:nvSpPr>
          <p:cNvPr id="14" name="左大括号 263172"/>
          <p:cNvSpPr/>
          <p:nvPr/>
        </p:nvSpPr>
        <p:spPr bwMode="auto">
          <a:xfrm>
            <a:off x="4018915" y="4686300"/>
            <a:ext cx="245110" cy="1852930"/>
          </a:xfrm>
          <a:prstGeom prst="leftBrace">
            <a:avLst>
              <a:gd name="adj1" fmla="val 102646"/>
              <a:gd name="adj2" fmla="val 50000"/>
            </a:avLst>
          </a:prstGeom>
          <a:noFill/>
          <a:ln w="38100">
            <a:solidFill>
              <a:srgbClr val="EBEBF5"/>
            </a:solidFill>
            <a:round/>
          </a:ln>
        </p:spPr>
        <p:txBody>
          <a:bodyPr/>
          <a:lstStyle/>
          <a:p>
            <a:endParaRPr lang="zh-CN" altLang="en-US">
              <a:latin typeface="Arial" panose="020B0604020202020204" pitchFamily="34" charset="0"/>
              <a:ea typeface="宋体" panose="02010600030101010101" pitchFamily="2" charset="-122"/>
            </a:endParaRPr>
          </a:p>
        </p:txBody>
      </p:sp>
      <p:sp>
        <p:nvSpPr>
          <p:cNvPr id="15" name="矩形 14"/>
          <p:cNvSpPr>
            <a:spLocks noChangeArrowheads="1"/>
          </p:cNvSpPr>
          <p:nvPr/>
        </p:nvSpPr>
        <p:spPr bwMode="auto">
          <a:xfrm>
            <a:off x="4264025" y="4677410"/>
            <a:ext cx="4469130" cy="506730"/>
          </a:xfrm>
          <a:prstGeom prst="rect">
            <a:avLst/>
          </a:prstGeom>
          <a:solidFill>
            <a:srgbClr val="002060"/>
          </a:solidFill>
          <a:ln w="28575">
            <a:solidFill>
              <a:srgbClr val="FFFF00"/>
            </a:solidFill>
            <a:round/>
          </a:ln>
        </p:spPr>
        <p:txBody>
          <a:bodyPr wrap="square">
            <a:spAutoFit/>
          </a:bodyPr>
          <a:lstStyle/>
          <a:p>
            <a:pPr>
              <a:lnSpc>
                <a:spcPct val="150000"/>
              </a:lnSpc>
            </a:pPr>
            <a:endParaRPr lang="zh-CN" altLang="zh-CN" sz="1800">
              <a:solidFill>
                <a:srgbClr val="FFFF00"/>
              </a:solidFill>
              <a:latin typeface="黑体" panose="02010609060101010101" pitchFamily="49" charset="-122"/>
              <a:ea typeface="黑体" panose="02010609060101010101" pitchFamily="49" charset="-122"/>
            </a:endParaRPr>
          </a:p>
        </p:txBody>
      </p:sp>
      <p:sp>
        <p:nvSpPr>
          <p:cNvPr id="16" name="矩形 15"/>
          <p:cNvSpPr>
            <a:spLocks noChangeArrowheads="1"/>
          </p:cNvSpPr>
          <p:nvPr/>
        </p:nvSpPr>
        <p:spPr bwMode="auto">
          <a:xfrm>
            <a:off x="4255135" y="6115050"/>
            <a:ext cx="4469765" cy="506730"/>
          </a:xfrm>
          <a:prstGeom prst="rect">
            <a:avLst/>
          </a:prstGeom>
          <a:solidFill>
            <a:srgbClr val="002060"/>
          </a:solidFill>
          <a:ln w="28575">
            <a:solidFill>
              <a:srgbClr val="FFFF00"/>
            </a:solidFill>
            <a:round/>
          </a:ln>
        </p:spPr>
        <p:txBody>
          <a:bodyPr wrap="square">
            <a:spAutoFit/>
          </a:bodyPr>
          <a:lstStyle/>
          <a:p>
            <a:pPr>
              <a:lnSpc>
                <a:spcPct val="150000"/>
              </a:lnSpc>
            </a:pPr>
            <a:r>
              <a:rPr lang="en-US" altLang="zh-CN" sz="1800">
                <a:solidFill>
                  <a:schemeClr val="bg1"/>
                </a:solidFill>
                <a:latin typeface="黑体" panose="02010609060101010101" pitchFamily="49" charset="-122"/>
                <a:ea typeface="黑体" panose="02010609060101010101" pitchFamily="49" charset="-122"/>
              </a:rPr>
              <a:t> </a:t>
            </a:r>
            <a:endParaRPr lang="zh-CN" altLang="en-US" sz="1800">
              <a:solidFill>
                <a:schemeClr val="bg1"/>
              </a:solidFill>
              <a:latin typeface="黑体" panose="02010609060101010101" pitchFamily="49" charset="-122"/>
              <a:ea typeface="黑体" panose="02010609060101010101" pitchFamily="49" charset="-122"/>
            </a:endParaRPr>
          </a:p>
        </p:txBody>
      </p:sp>
      <p:sp>
        <p:nvSpPr>
          <p:cNvPr id="17" name="矩形 16"/>
          <p:cNvSpPr>
            <a:spLocks noChangeArrowheads="1"/>
          </p:cNvSpPr>
          <p:nvPr/>
        </p:nvSpPr>
        <p:spPr bwMode="auto">
          <a:xfrm>
            <a:off x="4255135" y="5426075"/>
            <a:ext cx="4469765" cy="506730"/>
          </a:xfrm>
          <a:prstGeom prst="rect">
            <a:avLst/>
          </a:prstGeom>
          <a:solidFill>
            <a:srgbClr val="002060"/>
          </a:solidFill>
          <a:ln w="28575">
            <a:solidFill>
              <a:srgbClr val="FFFF00"/>
            </a:solidFill>
            <a:round/>
          </a:ln>
        </p:spPr>
        <p:txBody>
          <a:bodyPr wrap="square">
            <a:spAutoFit/>
          </a:bodyPr>
          <a:lstStyle/>
          <a:p>
            <a:pPr>
              <a:lnSpc>
                <a:spcPct val="150000"/>
              </a:lnSpc>
            </a:pPr>
            <a:endParaRPr lang="zh-CN" altLang="en-US" sz="1800">
              <a:solidFill>
                <a:srgbClr val="FFFF00"/>
              </a:solidFill>
              <a:latin typeface="黑体" panose="02010609060101010101" pitchFamily="49" charset="-122"/>
              <a:ea typeface="黑体" panose="02010609060101010101" pitchFamily="49" charset="-122"/>
            </a:endParaRPr>
          </a:p>
        </p:txBody>
      </p:sp>
      <p:sp>
        <p:nvSpPr>
          <p:cNvPr id="41992" name="Text Box 8"/>
          <p:cNvSpPr txBox="1">
            <a:spLocks noChangeArrowheads="1"/>
          </p:cNvSpPr>
          <p:nvPr/>
        </p:nvSpPr>
        <p:spPr bwMode="auto">
          <a:xfrm>
            <a:off x="0" y="-317"/>
            <a:ext cx="2286000" cy="583565"/>
          </a:xfrm>
          <a:prstGeom prst="rect">
            <a:avLst/>
          </a:prstGeom>
          <a:solidFill>
            <a:schemeClr val="bg1"/>
          </a:solidFill>
          <a:ln w="38100">
            <a:solidFill>
              <a:srgbClr val="993300"/>
            </a:solidFill>
            <a:miter lim="800000"/>
          </a:ln>
          <a:effectLst/>
        </p:spPr>
        <p:txBody>
          <a:bodyPr>
            <a:spAutoFit/>
          </a:bodyPr>
          <a:lstStyle/>
          <a:p>
            <a:pPr algn="ctr">
              <a:lnSpc>
                <a:spcPct val="100000"/>
              </a:lnSpc>
              <a:defRPr/>
            </a:pPr>
            <a:r>
              <a:rPr lang="zh-CN" altLang="zh-CN" sz="3200" noProof="1">
                <a:solidFill>
                  <a:srgbClr val="993300"/>
                </a:solidFill>
                <a:effectLst>
                  <a:outerShdw blurRad="38100" dist="38100" dir="2700000">
                    <a:srgbClr val="C0C0C0"/>
                  </a:outerShdw>
                </a:effectLst>
                <a:latin typeface="Garamond" pitchFamily="18" charset="0"/>
                <a:ea typeface="黑体" panose="02010609060101010101" pitchFamily="49" charset="-122"/>
                <a:sym typeface="+mn-ea"/>
              </a:rPr>
              <a:t>知识网络</a:t>
            </a:r>
          </a:p>
        </p:txBody>
      </p:sp>
      <p:sp>
        <p:nvSpPr>
          <p:cNvPr id="18" name="文本框 17"/>
          <p:cNvSpPr txBox="1"/>
          <p:nvPr/>
        </p:nvSpPr>
        <p:spPr>
          <a:xfrm>
            <a:off x="3311525" y="822325"/>
            <a:ext cx="3928110" cy="326390"/>
          </a:xfrm>
          <a:prstGeom prst="rect">
            <a:avLst/>
          </a:prstGeom>
          <a:noFill/>
        </p:spPr>
        <p:txBody>
          <a:bodyPr wrap="square" rtlCol="0">
            <a:spAutoFit/>
          </a:bodyPr>
          <a:lstStyle/>
          <a:p>
            <a:r>
              <a:rPr lang="zh-CN" sz="1800">
                <a:solidFill>
                  <a:schemeClr val="bg1"/>
                </a:solidFill>
                <a:ea typeface="宋体" panose="02010600030101010101" pitchFamily="2" charset="-122"/>
                <a:sym typeface="+mn-ea"/>
              </a:rPr>
              <a:t>中国历史上第一次</a:t>
            </a:r>
            <a:r>
              <a:rPr lang="zh-CN" sz="1800">
                <a:solidFill>
                  <a:srgbClr val="FFFF00"/>
                </a:solidFill>
                <a:ea typeface="宋体" panose="02010600030101010101" pitchFamily="2" charset="-122"/>
                <a:sym typeface="+mn-ea"/>
              </a:rPr>
              <a:t>近代化运动</a:t>
            </a:r>
            <a:endParaRPr lang="zh-CN" altLang="en-US" sz="1800"/>
          </a:p>
        </p:txBody>
      </p:sp>
      <p:sp>
        <p:nvSpPr>
          <p:cNvPr id="19" name="文本框 18"/>
          <p:cNvSpPr txBox="1"/>
          <p:nvPr/>
        </p:nvSpPr>
        <p:spPr>
          <a:xfrm>
            <a:off x="3379470" y="1967230"/>
            <a:ext cx="5046345" cy="506730"/>
          </a:xfrm>
          <a:prstGeom prst="rect">
            <a:avLst/>
          </a:prstGeom>
          <a:noFill/>
        </p:spPr>
        <p:txBody>
          <a:bodyPr wrap="square" rtlCol="0">
            <a:spAutoFit/>
          </a:bodyPr>
          <a:lstStyle/>
          <a:p>
            <a:pPr>
              <a:lnSpc>
                <a:spcPct val="150000"/>
              </a:lnSpc>
            </a:pPr>
            <a:r>
              <a:rPr lang="en-US" altLang="zh-CN" sz="1800">
                <a:solidFill>
                  <a:schemeClr val="bg1"/>
                </a:solidFill>
                <a:latin typeface="黑体" panose="02010609060101010101" pitchFamily="49" charset="-122"/>
                <a:ea typeface="黑体" panose="02010609060101010101" pitchFamily="49" charset="-122"/>
                <a:sym typeface="+mn-ea"/>
              </a:rPr>
              <a:t>在</a:t>
            </a:r>
            <a:r>
              <a:rPr lang="en-US" altLang="zh-CN" sz="1800">
                <a:solidFill>
                  <a:srgbClr val="FFFF00"/>
                </a:solidFill>
                <a:latin typeface="黑体" panose="02010609060101010101" pitchFamily="49" charset="-122"/>
                <a:ea typeface="黑体" panose="02010609060101010101" pitchFamily="49" charset="-122"/>
                <a:sym typeface="+mn-ea"/>
              </a:rPr>
              <a:t>思想文化方面</a:t>
            </a:r>
            <a:r>
              <a:rPr lang="en-US" altLang="zh-CN" sz="1800">
                <a:solidFill>
                  <a:schemeClr val="bg1"/>
                </a:solidFill>
                <a:latin typeface="黑体" panose="02010609060101010101" pitchFamily="49" charset="-122"/>
                <a:ea typeface="黑体" panose="02010609060101010101" pitchFamily="49" charset="-122"/>
                <a:sym typeface="+mn-ea"/>
              </a:rPr>
              <a:t>产生了广泛而持久的影响</a:t>
            </a:r>
            <a:endParaRPr lang="zh-CN" altLang="en-US" sz="1800"/>
          </a:p>
        </p:txBody>
      </p:sp>
      <p:sp>
        <p:nvSpPr>
          <p:cNvPr id="20" name="文本框 19"/>
          <p:cNvSpPr txBox="1"/>
          <p:nvPr/>
        </p:nvSpPr>
        <p:spPr>
          <a:xfrm>
            <a:off x="4338320" y="3153410"/>
            <a:ext cx="3712845" cy="326390"/>
          </a:xfrm>
          <a:prstGeom prst="rect">
            <a:avLst/>
          </a:prstGeom>
          <a:noFill/>
        </p:spPr>
        <p:txBody>
          <a:bodyPr wrap="square" rtlCol="0">
            <a:spAutoFit/>
          </a:bodyPr>
          <a:lstStyle/>
          <a:p>
            <a:r>
              <a:rPr lang="zh-CN" altLang="zh-CN" sz="1800">
                <a:solidFill>
                  <a:schemeClr val="bg1"/>
                </a:solidFill>
                <a:latin typeface="黑体" panose="02010609060101010101" pitchFamily="49" charset="-122"/>
                <a:ea typeface="黑体" panose="02010609060101010101" pitchFamily="49" charset="-122"/>
                <a:sym typeface="+mn-ea"/>
              </a:rPr>
              <a:t>结果：《马关条约》</a:t>
            </a:r>
            <a:endParaRPr lang="zh-CN" altLang="en-US" sz="1800"/>
          </a:p>
        </p:txBody>
      </p:sp>
      <p:sp>
        <p:nvSpPr>
          <p:cNvPr id="21" name="文本框 20"/>
          <p:cNvSpPr txBox="1"/>
          <p:nvPr/>
        </p:nvSpPr>
        <p:spPr>
          <a:xfrm>
            <a:off x="4186555" y="3937635"/>
            <a:ext cx="4610100" cy="326390"/>
          </a:xfrm>
          <a:prstGeom prst="rect">
            <a:avLst/>
          </a:prstGeom>
          <a:noFill/>
        </p:spPr>
        <p:txBody>
          <a:bodyPr wrap="square" rtlCol="0">
            <a:spAutoFit/>
          </a:bodyPr>
          <a:lstStyle/>
          <a:p>
            <a:r>
              <a:rPr lang="zh-CN" altLang="en-US" sz="1800">
                <a:solidFill>
                  <a:schemeClr val="bg1"/>
                </a:solidFill>
                <a:latin typeface="黑体" panose="02010609060101010101" pitchFamily="49" charset="-122"/>
                <a:ea typeface="黑体" panose="02010609060101010101" pitchFamily="49" charset="-122"/>
                <a:sym typeface="+mn-ea"/>
              </a:rPr>
              <a:t>影响：</a:t>
            </a:r>
            <a:r>
              <a:rPr lang="zh-CN" altLang="en-US" sz="1800">
                <a:solidFill>
                  <a:srgbClr val="FFFF00"/>
                </a:solidFill>
                <a:latin typeface="黑体" panose="02010609060101010101" pitchFamily="49" charset="-122"/>
                <a:ea typeface="黑体" panose="02010609060101010101" pitchFamily="49" charset="-122"/>
                <a:sym typeface="+mn-ea"/>
              </a:rPr>
              <a:t>大大加深</a:t>
            </a:r>
            <a:r>
              <a:rPr lang="zh-CN" altLang="en-US" sz="1800">
                <a:solidFill>
                  <a:schemeClr val="bg1"/>
                </a:solidFill>
                <a:latin typeface="黑体" panose="02010609060101010101" pitchFamily="49" charset="-122"/>
                <a:ea typeface="黑体" panose="02010609060101010101" pitchFamily="49" charset="-122"/>
                <a:sym typeface="+mn-ea"/>
              </a:rPr>
              <a:t>了中国的半殖民地化程度</a:t>
            </a:r>
            <a:endParaRPr lang="zh-CN" altLang="en-US" sz="1800"/>
          </a:p>
        </p:txBody>
      </p:sp>
      <p:sp>
        <p:nvSpPr>
          <p:cNvPr id="22" name="文本框 21"/>
          <p:cNvSpPr txBox="1"/>
          <p:nvPr/>
        </p:nvSpPr>
        <p:spPr>
          <a:xfrm>
            <a:off x="4469130" y="4767580"/>
            <a:ext cx="3328670" cy="326390"/>
          </a:xfrm>
          <a:prstGeom prst="rect">
            <a:avLst/>
          </a:prstGeom>
          <a:noFill/>
        </p:spPr>
        <p:txBody>
          <a:bodyPr wrap="square" rtlCol="0">
            <a:spAutoFit/>
          </a:bodyPr>
          <a:lstStyle/>
          <a:p>
            <a:r>
              <a:rPr lang="zh-CN" altLang="zh-CN" sz="1800">
                <a:solidFill>
                  <a:schemeClr val="bg1"/>
                </a:solidFill>
                <a:latin typeface="黑体" panose="02010609060101010101" pitchFamily="49" charset="-122"/>
                <a:ea typeface="黑体" panose="02010609060101010101" pitchFamily="49" charset="-122"/>
                <a:sym typeface="+mn-ea"/>
              </a:rPr>
              <a:t>抗击：</a:t>
            </a:r>
            <a:r>
              <a:rPr lang="zh-CN" altLang="zh-CN" sz="1800">
                <a:solidFill>
                  <a:srgbClr val="FFFF00"/>
                </a:solidFill>
                <a:latin typeface="黑体" panose="02010609060101010101" pitchFamily="49" charset="-122"/>
                <a:ea typeface="黑体" panose="02010609060101010101" pitchFamily="49" charset="-122"/>
                <a:sym typeface="+mn-ea"/>
              </a:rPr>
              <a:t>义和团运动</a:t>
            </a:r>
            <a:endParaRPr lang="zh-CN" altLang="en-US" sz="1800"/>
          </a:p>
        </p:txBody>
      </p:sp>
      <p:sp>
        <p:nvSpPr>
          <p:cNvPr id="23" name="文本框 22"/>
          <p:cNvSpPr txBox="1"/>
          <p:nvPr/>
        </p:nvSpPr>
        <p:spPr>
          <a:xfrm>
            <a:off x="4494530" y="5546725"/>
            <a:ext cx="3277870" cy="326390"/>
          </a:xfrm>
          <a:prstGeom prst="rect">
            <a:avLst/>
          </a:prstGeom>
          <a:noFill/>
        </p:spPr>
        <p:txBody>
          <a:bodyPr wrap="square" rtlCol="0">
            <a:spAutoFit/>
          </a:bodyPr>
          <a:lstStyle/>
          <a:p>
            <a:r>
              <a:rPr lang="zh-CN" altLang="en-US" sz="1800">
                <a:solidFill>
                  <a:schemeClr val="bg1"/>
                </a:solidFill>
                <a:latin typeface="黑体" panose="02010609060101010101" pitchFamily="49" charset="-122"/>
                <a:ea typeface="黑体" panose="02010609060101010101" pitchFamily="49" charset="-122"/>
                <a:sym typeface="+mn-ea"/>
              </a:rPr>
              <a:t>结果：</a:t>
            </a:r>
            <a:r>
              <a:rPr lang="zh-CN" altLang="en-US" sz="1800">
                <a:solidFill>
                  <a:srgbClr val="FFFF00"/>
                </a:solidFill>
                <a:latin typeface="黑体" panose="02010609060101010101" pitchFamily="49" charset="-122"/>
                <a:ea typeface="黑体" panose="02010609060101010101" pitchFamily="49" charset="-122"/>
                <a:sym typeface="+mn-ea"/>
              </a:rPr>
              <a:t>《辛丑条约》</a:t>
            </a:r>
            <a:endParaRPr lang="zh-CN" altLang="en-US" sz="1800"/>
          </a:p>
        </p:txBody>
      </p:sp>
      <p:sp>
        <p:nvSpPr>
          <p:cNvPr id="24" name="文本框 23"/>
          <p:cNvSpPr txBox="1"/>
          <p:nvPr/>
        </p:nvSpPr>
        <p:spPr>
          <a:xfrm>
            <a:off x="4338955" y="6231255"/>
            <a:ext cx="4384040" cy="326390"/>
          </a:xfrm>
          <a:prstGeom prst="rect">
            <a:avLst/>
          </a:prstGeom>
          <a:noFill/>
        </p:spPr>
        <p:txBody>
          <a:bodyPr wrap="square" rtlCol="0">
            <a:spAutoFit/>
          </a:bodyPr>
          <a:lstStyle/>
          <a:p>
            <a:r>
              <a:rPr lang="zh-CN" altLang="en-US" sz="1800">
                <a:solidFill>
                  <a:schemeClr val="bg1"/>
                </a:solidFill>
                <a:latin typeface="黑体" panose="02010609060101010101" pitchFamily="49" charset="-122"/>
                <a:ea typeface="黑体" panose="02010609060101010101" pitchFamily="49" charset="-122"/>
                <a:sym typeface="+mn-ea"/>
              </a:rPr>
              <a:t>影响：中国</a:t>
            </a:r>
            <a:r>
              <a:rPr lang="zh-CN" altLang="en-US" sz="1800">
                <a:solidFill>
                  <a:srgbClr val="FFFF00"/>
                </a:solidFill>
                <a:latin typeface="黑体" panose="02010609060101010101" pitchFamily="49" charset="-122"/>
                <a:ea typeface="黑体" panose="02010609060101010101" pitchFamily="49" charset="-122"/>
                <a:sym typeface="+mn-ea"/>
              </a:rPr>
              <a:t>完全沦为</a:t>
            </a:r>
            <a:r>
              <a:rPr lang="zh-CN" altLang="en-US" sz="1800">
                <a:solidFill>
                  <a:schemeClr val="bg1"/>
                </a:solidFill>
                <a:latin typeface="黑体" panose="02010609060101010101" pitchFamily="49" charset="-122"/>
                <a:ea typeface="黑体" panose="02010609060101010101" pitchFamily="49" charset="-122"/>
                <a:sym typeface="+mn-ea"/>
              </a:rPr>
              <a:t>半殖民地半封建社会</a:t>
            </a:r>
            <a:endParaRPr lang="zh-CN" altLang="en-US" sz="1800"/>
          </a:p>
        </p:txBody>
      </p:sp>
    </p:spTree>
  </p:cSld>
  <p:clrMapOvr>
    <a:masterClrMapping/>
  </p:clrMapOvr>
  <mc:AlternateContent xmlns:mc="http://schemas.openxmlformats.org/markup-compatibility/2006" xmlns:p14="http://schemas.microsoft.com/office/powerpoint/2010/main">
    <mc:Choice Requires="p14">
      <p:transition spd="slow" p14:dur="3000">
        <p:wedge/>
      </p:transition>
    </mc:Choice>
    <mc:Fallback xmlns="">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1" animBg="1"/>
      <p:bldP spid="11" grpId="1" animBg="1"/>
      <p:bldP spid="9" grpId="1"/>
      <p:bldP spid="10" grpId="1" animBg="1"/>
      <p:bldP spid="10" grpId="2" animBg="1"/>
      <p:bldP spid="12" grpId="0" animBg="1"/>
      <p:bldP spid="13" grpId="0" animBg="1"/>
      <p:bldP spid="14" grpId="1" animBg="1"/>
      <p:bldP spid="14" grpId="2" animBg="1"/>
      <p:bldP spid="15" grpId="0" animBg="1"/>
      <p:bldP spid="16" grpId="0" animBg="1"/>
      <p:bldP spid="17" grpId="0" animBg="1"/>
      <p:bldP spid="18" grpId="0"/>
      <p:bldP spid="19" grpId="0"/>
      <p:bldP spid="20" grpId="0"/>
      <p:bldP spid="21" grpId="0"/>
      <p:bldP spid="22" grpId="0"/>
      <p:bldP spid="23"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be00c28-7838-493e-a929-718505115088}"/>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ec283fcd-cd3b-49ec-ad56-32ee8363d888}"/>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85000"/>
          </a:lnSpc>
          <a:spcBef>
            <a:spcPct val="50000"/>
          </a:spcBef>
          <a:spcAft>
            <a:spcPct val="0"/>
          </a:spcAft>
          <a:buClrTx/>
          <a:buSzTx/>
          <a:buFontTx/>
          <a:buNone/>
          <a:defRPr kumimoji="1" lang="zh-CN" altLang="en-US"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85000"/>
          </a:lnSpc>
          <a:spcBef>
            <a:spcPct val="50000"/>
          </a:spcBef>
          <a:spcAft>
            <a:spcPct val="0"/>
          </a:spcAft>
          <a:buClrTx/>
          <a:buSzTx/>
          <a:buFontTx/>
          <a:buNone/>
          <a:defRPr kumimoji="1" lang="zh-CN" altLang="en-US"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85000"/>
          </a:lnSpc>
          <a:spcBef>
            <a:spcPct val="50000"/>
          </a:spcBef>
          <a:spcAft>
            <a:spcPct val="0"/>
          </a:spcAft>
          <a:buClrTx/>
          <a:buSzTx/>
          <a:buFontTx/>
          <a:buNone/>
          <a:defRPr kumimoji="1" lang="zh-CN" altLang="en-US"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85000"/>
          </a:lnSpc>
          <a:spcBef>
            <a:spcPct val="50000"/>
          </a:spcBef>
          <a:spcAft>
            <a:spcPct val="0"/>
          </a:spcAft>
          <a:buClrTx/>
          <a:buSzTx/>
          <a:buFontTx/>
          <a:buNone/>
          <a:defRPr kumimoji="1" lang="zh-CN" altLang="en-US" sz="2000" b="1" i="0" u="none" strike="noStrike" cap="none" normalizeH="0" baseline="0" smtClean="0">
            <a:ln>
              <a:noFill/>
            </a:ln>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Pages>1</Pages>
  <Words>1796</Words>
  <Application>Microsoft Office PowerPoint</Application>
  <PresentationFormat>全屏显示(4:3)</PresentationFormat>
  <Paragraphs>302</Paragraphs>
  <Slides>26</Slides>
  <Notes>3</Notes>
  <HiddenSlides>0</HiddenSlides>
  <MMClips>3</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26</vt:i4>
      </vt:variant>
    </vt:vector>
  </HeadingPairs>
  <TitlesOfParts>
    <vt:vector size="40" baseType="lpstr">
      <vt:lpstr>黑体</vt:lpstr>
      <vt:lpstr>华文中宋</vt:lpstr>
      <vt:lpstr>楷体</vt:lpstr>
      <vt:lpstr>楷体_GB2312</vt:lpstr>
      <vt:lpstr>宋体</vt:lpstr>
      <vt:lpstr>微软雅黑</vt:lpstr>
      <vt:lpstr>Arial</vt:lpstr>
      <vt:lpstr>Arial Black</vt:lpstr>
      <vt:lpstr>Calibri</vt:lpstr>
      <vt:lpstr>Garamond</vt:lpstr>
      <vt:lpstr>Times New Roman</vt:lpstr>
      <vt:lpstr>Wingdings</vt:lpstr>
      <vt:lpstr>Pixel</vt:lpstr>
      <vt:lpstr>1_Pixel</vt:lpstr>
      <vt:lpstr>PowerPoint 演示文稿</vt:lpstr>
      <vt:lpstr>PowerPoint 演示文稿</vt:lpstr>
      <vt:lpstr>近代化的早期探索与民族危机的加剧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superman</dc:creator>
  <cp:lastModifiedBy>会玲 郭</cp:lastModifiedBy>
  <cp:revision>260</cp:revision>
  <dcterms:created xsi:type="dcterms:W3CDTF">2017-11-22T06:42:00Z</dcterms:created>
  <dcterms:modified xsi:type="dcterms:W3CDTF">2020-03-27T03:17:53Z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